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9"/>
  </p:handoutMasterIdLst>
  <p:sldIdLst>
    <p:sldId id="263" r:id="rId2"/>
    <p:sldId id="257" r:id="rId3"/>
    <p:sldId id="267" r:id="rId4"/>
    <p:sldId id="266" r:id="rId5"/>
    <p:sldId id="268" r:id="rId6"/>
    <p:sldId id="260" r:id="rId7"/>
    <p:sldId id="279" r:id="rId8"/>
    <p:sldId id="271" r:id="rId9"/>
    <p:sldId id="272" r:id="rId10"/>
    <p:sldId id="273" r:id="rId11"/>
    <p:sldId id="275" r:id="rId12"/>
    <p:sldId id="269" r:id="rId13"/>
    <p:sldId id="276" r:id="rId14"/>
    <p:sldId id="277" r:id="rId15"/>
    <p:sldId id="270" r:id="rId16"/>
    <p:sldId id="278" r:id="rId17"/>
    <p:sldId id="261" r:id="rId18"/>
  </p:sldIdLst>
  <p:sldSz cx="9144000" cy="6858000" type="screen4x3"/>
  <p:notesSz cx="6858000" cy="9144000"/>
  <p:defaultText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7" autoAdjust="0"/>
    <p:restoredTop sz="97647" autoAdjust="0"/>
  </p:normalViewPr>
  <p:slideViewPr>
    <p:cSldViewPr snapToGrid="0" snapToObjects="1">
      <p:cViewPr>
        <p:scale>
          <a:sx n="112" d="100"/>
          <a:sy n="112" d="100"/>
        </p:scale>
        <p:origin x="-2616" y="-2264"/>
      </p:cViewPr>
      <p:guideLst>
        <p:guide orient="horz" pos="2161"/>
        <p:guide pos="288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F165C471-C350-3142-BBDA-A49AC0182C2B}" type="presOf" srcId="{D1E5DF45-5CDE-744B-B073-E269FE5CBE7F}" destId="{5D42C88E-61DC-2546-BEF9-B24C31D14DE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D0FB5D5D-43E3-1842-885D-EBE66D429F3B}" type="presOf" srcId="{6BB43B84-9F0A-7948-9226-59B60C1509C9}" destId="{0CC335F5-9709-EF44-AA7E-863010BBB662}" srcOrd="0" destOrd="0" presId="urn:microsoft.com/office/officeart/2005/8/layout/hProcess9"/>
    <dgm:cxn modelId="{56FD3D22-0F74-264D-B1C6-37AF6AE82A0C}" type="presOf" srcId="{3BF22FDD-B1CF-C445-BA7E-148CEFEE1644}" destId="{8EB8F308-DE9B-9744-BF83-BFD4A00CA128}"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CB1BB89A-EA65-2B4B-9815-6B212F094CDE}" type="presOf" srcId="{ACB1F4CF-6742-8F43-8D3F-ABBB46F65871}" destId="{C29D432A-D021-5D48-B44F-14F2CCF42F54}" srcOrd="0" destOrd="0" presId="urn:microsoft.com/office/officeart/2005/8/layout/hProcess9"/>
    <dgm:cxn modelId="{75A0A05C-D80E-1449-A647-252545BFA2E8}" type="presOf" srcId="{7003F242-420C-7449-8990-16BF775EDE2B}" destId="{63AE25B7-B638-FB41-8DF2-4E2EED53F276}" srcOrd="0" destOrd="0" presId="urn:microsoft.com/office/officeart/2005/8/layout/hProcess9"/>
    <dgm:cxn modelId="{BB36C54E-06E0-8448-A12A-0AD1F21835C0}" type="presOf" srcId="{AD53D140-BBC2-EC42-A5BF-7F5255D65F52}" destId="{26336ADC-5C6C-9F49-8177-54FBE12FF656}" srcOrd="0" destOrd="0" presId="urn:microsoft.com/office/officeart/2005/8/layout/hProcess9"/>
    <dgm:cxn modelId="{D3066865-321B-494F-AB50-E1C1C7E6D4A0}" type="presParOf" srcId="{8EB8F308-DE9B-9744-BF83-BFD4A00CA128}" destId="{A1983B1B-BD73-F64A-84AF-CB78ED361176}" srcOrd="0" destOrd="0" presId="urn:microsoft.com/office/officeart/2005/8/layout/hProcess9"/>
    <dgm:cxn modelId="{DA5A207F-0F09-B845-9268-0AAB254802B3}" type="presParOf" srcId="{8EB8F308-DE9B-9744-BF83-BFD4A00CA128}" destId="{D26DEBD3-1039-A043-A876-94B72A96F3FB}" srcOrd="1" destOrd="0" presId="urn:microsoft.com/office/officeart/2005/8/layout/hProcess9"/>
    <dgm:cxn modelId="{08BDFF74-6553-8840-806B-4215264DA565}" type="presParOf" srcId="{D26DEBD3-1039-A043-A876-94B72A96F3FB}" destId="{26336ADC-5C6C-9F49-8177-54FBE12FF656}" srcOrd="0" destOrd="0" presId="urn:microsoft.com/office/officeart/2005/8/layout/hProcess9"/>
    <dgm:cxn modelId="{4CECF25D-4D8B-1242-81DA-F8E96D326EB9}" type="presParOf" srcId="{D26DEBD3-1039-A043-A876-94B72A96F3FB}" destId="{9F7C5A23-BD25-3044-8098-629DF2CA67D0}" srcOrd="1" destOrd="0" presId="urn:microsoft.com/office/officeart/2005/8/layout/hProcess9"/>
    <dgm:cxn modelId="{D231B395-DC17-494C-BBBA-1CB24B5D763C}" type="presParOf" srcId="{D26DEBD3-1039-A043-A876-94B72A96F3FB}" destId="{5D42C88E-61DC-2546-BEF9-B24C31D14DE4}" srcOrd="2" destOrd="0" presId="urn:microsoft.com/office/officeart/2005/8/layout/hProcess9"/>
    <dgm:cxn modelId="{2317BD0A-50B7-5748-A1A3-200596FB7A80}" type="presParOf" srcId="{D26DEBD3-1039-A043-A876-94B72A96F3FB}" destId="{DDD940A9-308A-CC41-A85F-EBD30D98D543}" srcOrd="3" destOrd="0" presId="urn:microsoft.com/office/officeart/2005/8/layout/hProcess9"/>
    <dgm:cxn modelId="{A75D2CDA-D810-3242-BA62-8153CF411766}" type="presParOf" srcId="{D26DEBD3-1039-A043-A876-94B72A96F3FB}" destId="{0CC335F5-9709-EF44-AA7E-863010BBB662}" srcOrd="4" destOrd="0" presId="urn:microsoft.com/office/officeart/2005/8/layout/hProcess9"/>
    <dgm:cxn modelId="{5E258FFB-350E-C94D-86C4-74983B232C69}" type="presParOf" srcId="{D26DEBD3-1039-A043-A876-94B72A96F3FB}" destId="{4804C0B7-1ED9-2D4E-BED1-3CB42EAD0210}" srcOrd="5" destOrd="0" presId="urn:microsoft.com/office/officeart/2005/8/layout/hProcess9"/>
    <dgm:cxn modelId="{838ABEBC-66AD-0B4E-9DE1-DF46263D1224}" type="presParOf" srcId="{D26DEBD3-1039-A043-A876-94B72A96F3FB}" destId="{C29D432A-D021-5D48-B44F-14F2CCF42F54}" srcOrd="6" destOrd="0" presId="urn:microsoft.com/office/officeart/2005/8/layout/hProcess9"/>
    <dgm:cxn modelId="{849A2D53-DA1D-F74D-957F-D0129E28CC1A}" type="presParOf" srcId="{D26DEBD3-1039-A043-A876-94B72A96F3FB}" destId="{BC62801F-2D9F-254A-99FE-174657FD0055}" srcOrd="7" destOrd="0" presId="urn:microsoft.com/office/officeart/2005/8/layout/hProcess9"/>
    <dgm:cxn modelId="{A8755454-91A8-9940-9FE2-ED2532C1D630}"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01AF0D27-9269-6744-8C72-FFC71263CB16}" type="presOf" srcId="{3BF22FDD-B1CF-C445-BA7E-148CEFEE1644}" destId="{8EB8F308-DE9B-9744-BF83-BFD4A00CA128}" srcOrd="0" destOrd="0" presId="urn:microsoft.com/office/officeart/2005/8/layout/hProcess9"/>
    <dgm:cxn modelId="{ED04C1E0-CFCE-D74E-AA3E-54B36AE470BC}"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8B59BB83-950F-E244-ADBC-6A2E0493FD97}" type="presOf" srcId="{7003F242-420C-7449-8990-16BF775EDE2B}" destId="{63AE25B7-B638-FB41-8DF2-4E2EED53F276}" srcOrd="0" destOrd="0" presId="urn:microsoft.com/office/officeart/2005/8/layout/hProcess9"/>
    <dgm:cxn modelId="{AB0CE5B2-C106-1E44-8892-8622B058261B}" type="presOf" srcId="{D1E5DF45-5CDE-744B-B073-E269FE5CBE7F}" destId="{5D42C88E-61DC-2546-BEF9-B24C31D14DE4}" srcOrd="0" destOrd="0" presId="urn:microsoft.com/office/officeart/2005/8/layout/hProcess9"/>
    <dgm:cxn modelId="{BCD66443-05D5-2340-B9A4-B8F91B675B55}" type="presOf" srcId="{AD53D140-BBC2-EC42-A5BF-7F5255D65F52}" destId="{26336ADC-5C6C-9F49-8177-54FBE12FF656}" srcOrd="0" destOrd="0" presId="urn:microsoft.com/office/officeart/2005/8/layout/hProcess9"/>
    <dgm:cxn modelId="{325D113C-3D18-254E-8ADB-F4386BA171BF}" type="presOf" srcId="{ACB1F4CF-6742-8F43-8D3F-ABBB46F65871}" destId="{C29D432A-D021-5D48-B44F-14F2CCF42F54}" srcOrd="0" destOrd="0" presId="urn:microsoft.com/office/officeart/2005/8/layout/hProcess9"/>
    <dgm:cxn modelId="{2235F971-0154-4140-A285-83650BA103EB}" type="presParOf" srcId="{8EB8F308-DE9B-9744-BF83-BFD4A00CA128}" destId="{A1983B1B-BD73-F64A-84AF-CB78ED361176}" srcOrd="0" destOrd="0" presId="urn:microsoft.com/office/officeart/2005/8/layout/hProcess9"/>
    <dgm:cxn modelId="{FF442424-F696-3B43-868D-EE57DAED81DD}" type="presParOf" srcId="{8EB8F308-DE9B-9744-BF83-BFD4A00CA128}" destId="{D26DEBD3-1039-A043-A876-94B72A96F3FB}" srcOrd="1" destOrd="0" presId="urn:microsoft.com/office/officeart/2005/8/layout/hProcess9"/>
    <dgm:cxn modelId="{36F8E543-07CC-C24D-9FD8-91DA0D278A13}" type="presParOf" srcId="{D26DEBD3-1039-A043-A876-94B72A96F3FB}" destId="{26336ADC-5C6C-9F49-8177-54FBE12FF656}" srcOrd="0" destOrd="0" presId="urn:microsoft.com/office/officeart/2005/8/layout/hProcess9"/>
    <dgm:cxn modelId="{33D6D189-E22C-8249-97AC-9635768F1373}" type="presParOf" srcId="{D26DEBD3-1039-A043-A876-94B72A96F3FB}" destId="{9F7C5A23-BD25-3044-8098-629DF2CA67D0}" srcOrd="1" destOrd="0" presId="urn:microsoft.com/office/officeart/2005/8/layout/hProcess9"/>
    <dgm:cxn modelId="{A31A29D1-7C80-4C43-AE7B-C69F8A1E2417}" type="presParOf" srcId="{D26DEBD3-1039-A043-A876-94B72A96F3FB}" destId="{5D42C88E-61DC-2546-BEF9-B24C31D14DE4}" srcOrd="2" destOrd="0" presId="urn:microsoft.com/office/officeart/2005/8/layout/hProcess9"/>
    <dgm:cxn modelId="{CAB52136-22D1-2B43-910C-9A303464A1BE}" type="presParOf" srcId="{D26DEBD3-1039-A043-A876-94B72A96F3FB}" destId="{DDD940A9-308A-CC41-A85F-EBD30D98D543}" srcOrd="3" destOrd="0" presId="urn:microsoft.com/office/officeart/2005/8/layout/hProcess9"/>
    <dgm:cxn modelId="{91D757EE-2EF8-FD42-81A1-2CB930166F4D}" type="presParOf" srcId="{D26DEBD3-1039-A043-A876-94B72A96F3FB}" destId="{0CC335F5-9709-EF44-AA7E-863010BBB662}" srcOrd="4" destOrd="0" presId="urn:microsoft.com/office/officeart/2005/8/layout/hProcess9"/>
    <dgm:cxn modelId="{82339DBC-5C98-8E46-A62D-451BA225E682}" type="presParOf" srcId="{D26DEBD3-1039-A043-A876-94B72A96F3FB}" destId="{4804C0B7-1ED9-2D4E-BED1-3CB42EAD0210}" srcOrd="5" destOrd="0" presId="urn:microsoft.com/office/officeart/2005/8/layout/hProcess9"/>
    <dgm:cxn modelId="{513A89F5-F49E-524A-953B-871E80BF581F}" type="presParOf" srcId="{D26DEBD3-1039-A043-A876-94B72A96F3FB}" destId="{C29D432A-D021-5D48-B44F-14F2CCF42F54}" srcOrd="6" destOrd="0" presId="urn:microsoft.com/office/officeart/2005/8/layout/hProcess9"/>
    <dgm:cxn modelId="{D5818C3E-E1E3-F24E-BB9A-F386F0761BE9}" type="presParOf" srcId="{D26DEBD3-1039-A043-A876-94B72A96F3FB}" destId="{BC62801F-2D9F-254A-99FE-174657FD0055}" srcOrd="7" destOrd="0" presId="urn:microsoft.com/office/officeart/2005/8/layout/hProcess9"/>
    <dgm:cxn modelId="{21DEF5E7-2F06-604B-9051-F5A54534958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6"/>
          </a:fillRef>
          <a:effectRef idx="1">
            <a:schemeClr val="accent6"/>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E5000D43-5A05-5547-8F95-3514FA17A89D}" type="presOf" srcId="{ACB1F4CF-6742-8F43-8D3F-ABBB46F65871}" destId="{C29D432A-D021-5D48-B44F-14F2CCF42F54}" srcOrd="0" destOrd="0" presId="urn:microsoft.com/office/officeart/2005/8/layout/hProcess9"/>
    <dgm:cxn modelId="{681D0DCB-F7BF-024F-BFCA-AC188B195BB3}" type="presOf" srcId="{7003F242-420C-7449-8990-16BF775EDE2B}" destId="{63AE25B7-B638-FB41-8DF2-4E2EED53F276}"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B97D071D-9293-794E-8D1F-C56E4E985D38}" type="presOf" srcId="{6BB43B84-9F0A-7948-9226-59B60C1509C9}" destId="{0CC335F5-9709-EF44-AA7E-863010BBB662}" srcOrd="0" destOrd="0" presId="urn:microsoft.com/office/officeart/2005/8/layout/hProcess9"/>
    <dgm:cxn modelId="{1F26793D-354E-8B4B-926E-3E68C1518140}" srcId="{3BF22FDD-B1CF-C445-BA7E-148CEFEE1644}" destId="{7003F242-420C-7449-8990-16BF775EDE2B}" srcOrd="4" destOrd="0" parTransId="{9B00A0B4-86F8-9D4E-A89B-61C9AA1E182C}" sibTransId="{713A586B-3E30-5543-B8BC-1EBDD2633BE5}"/>
    <dgm:cxn modelId="{743054F3-0306-AD46-A91A-723642F7C21B}" type="presOf" srcId="{D1E5DF45-5CDE-744B-B073-E269FE5CBE7F}" destId="{5D42C88E-61DC-2546-BEF9-B24C31D14DE4}" srcOrd="0" destOrd="0" presId="urn:microsoft.com/office/officeart/2005/8/layout/hProcess9"/>
    <dgm:cxn modelId="{A7E52762-FC5B-274C-A6B1-A65A02077244}" type="presOf" srcId="{3BF22FDD-B1CF-C445-BA7E-148CEFEE1644}" destId="{8EB8F308-DE9B-9744-BF83-BFD4A00CA128}" srcOrd="0" destOrd="0" presId="urn:microsoft.com/office/officeart/2005/8/layout/hProcess9"/>
    <dgm:cxn modelId="{DD435CA7-EDDD-DB4E-9B51-3D0475BBBB11}" type="presOf" srcId="{AD53D140-BBC2-EC42-A5BF-7F5255D65F52}" destId="{26336ADC-5C6C-9F49-8177-54FBE12FF65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477F744B-E83E-074E-8051-2500DBB3BBCE}" type="presParOf" srcId="{8EB8F308-DE9B-9744-BF83-BFD4A00CA128}" destId="{A1983B1B-BD73-F64A-84AF-CB78ED361176}" srcOrd="0" destOrd="0" presId="urn:microsoft.com/office/officeart/2005/8/layout/hProcess9"/>
    <dgm:cxn modelId="{B518154C-AB08-984C-95C8-134D8FA48329}" type="presParOf" srcId="{8EB8F308-DE9B-9744-BF83-BFD4A00CA128}" destId="{D26DEBD3-1039-A043-A876-94B72A96F3FB}" srcOrd="1" destOrd="0" presId="urn:microsoft.com/office/officeart/2005/8/layout/hProcess9"/>
    <dgm:cxn modelId="{B1B854B6-07B7-DA4A-9C90-E8A57B98D517}" type="presParOf" srcId="{D26DEBD3-1039-A043-A876-94B72A96F3FB}" destId="{26336ADC-5C6C-9F49-8177-54FBE12FF656}" srcOrd="0" destOrd="0" presId="urn:microsoft.com/office/officeart/2005/8/layout/hProcess9"/>
    <dgm:cxn modelId="{D614EE79-0E38-EB43-9573-F1C015B9BD8E}" type="presParOf" srcId="{D26DEBD3-1039-A043-A876-94B72A96F3FB}" destId="{9F7C5A23-BD25-3044-8098-629DF2CA67D0}" srcOrd="1" destOrd="0" presId="urn:microsoft.com/office/officeart/2005/8/layout/hProcess9"/>
    <dgm:cxn modelId="{A61AE28A-2887-EF4E-AD05-09F1D02483CD}" type="presParOf" srcId="{D26DEBD3-1039-A043-A876-94B72A96F3FB}" destId="{5D42C88E-61DC-2546-BEF9-B24C31D14DE4}" srcOrd="2" destOrd="0" presId="urn:microsoft.com/office/officeart/2005/8/layout/hProcess9"/>
    <dgm:cxn modelId="{469B512A-3E6F-424B-977B-9F5D7B059C2F}" type="presParOf" srcId="{D26DEBD3-1039-A043-A876-94B72A96F3FB}" destId="{DDD940A9-308A-CC41-A85F-EBD30D98D543}" srcOrd="3" destOrd="0" presId="urn:microsoft.com/office/officeart/2005/8/layout/hProcess9"/>
    <dgm:cxn modelId="{DBC47CDF-6DD8-0E49-9204-520F9C4AF669}" type="presParOf" srcId="{D26DEBD3-1039-A043-A876-94B72A96F3FB}" destId="{0CC335F5-9709-EF44-AA7E-863010BBB662}" srcOrd="4" destOrd="0" presId="urn:microsoft.com/office/officeart/2005/8/layout/hProcess9"/>
    <dgm:cxn modelId="{6E8334BA-3984-FF41-9C1A-B56EFD811879}" type="presParOf" srcId="{D26DEBD3-1039-A043-A876-94B72A96F3FB}" destId="{4804C0B7-1ED9-2D4E-BED1-3CB42EAD0210}" srcOrd="5" destOrd="0" presId="urn:microsoft.com/office/officeart/2005/8/layout/hProcess9"/>
    <dgm:cxn modelId="{EC071308-9A39-AC46-9EC3-4A6CA8AFF044}" type="presParOf" srcId="{D26DEBD3-1039-A043-A876-94B72A96F3FB}" destId="{C29D432A-D021-5D48-B44F-14F2CCF42F54}" srcOrd="6" destOrd="0" presId="urn:microsoft.com/office/officeart/2005/8/layout/hProcess9"/>
    <dgm:cxn modelId="{E819D14C-3300-CD43-B483-A16436F4E0CE}" type="presParOf" srcId="{D26DEBD3-1039-A043-A876-94B72A96F3FB}" destId="{BC62801F-2D9F-254A-99FE-174657FD0055}" srcOrd="7" destOrd="0" presId="urn:microsoft.com/office/officeart/2005/8/layout/hProcess9"/>
    <dgm:cxn modelId="{18A0AB40-9C2E-534E-9FCE-F2293712C191}"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tyle>
          <a:lnRef idx="3">
            <a:schemeClr val="lt1"/>
          </a:lnRef>
          <a:fillRef idx="1">
            <a:schemeClr val="accent6"/>
          </a:fillRef>
          <a:effectRef idx="1">
            <a:schemeClr val="accent6"/>
          </a:effectRef>
          <a:fontRef idx="minor">
            <a:schemeClr val="lt1"/>
          </a:fontRef>
        </dgm:style>
      </dgm:prSe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0659C2B-290C-C744-8286-E0CF56376C25}" type="presOf" srcId="{ACB1F4CF-6742-8F43-8D3F-ABBB46F65871}" destId="{C29D432A-D021-5D48-B44F-14F2CCF42F5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2157D22C-2CC7-3C4A-85DC-40F3A8422289}" type="presOf" srcId="{3BF22FDD-B1CF-C445-BA7E-148CEFEE1644}" destId="{8EB8F308-DE9B-9744-BF83-BFD4A00CA128}" srcOrd="0" destOrd="0" presId="urn:microsoft.com/office/officeart/2005/8/layout/hProcess9"/>
    <dgm:cxn modelId="{97F26CA8-6473-C241-A09B-8DAD71553825}" srcId="{3BF22FDD-B1CF-C445-BA7E-148CEFEE1644}" destId="{AD53D140-BBC2-EC42-A5BF-7F5255D65F52}" srcOrd="0" destOrd="0" parTransId="{5112F2FF-76EC-0A4F-8016-70EF51E07EA3}" sibTransId="{8D8BA632-F9C1-674A-B930-0EE962B51845}"/>
    <dgm:cxn modelId="{72AE148E-8D18-F444-843A-D03F91DB2D37}" type="presOf" srcId="{D1E5DF45-5CDE-744B-B073-E269FE5CBE7F}" destId="{5D42C88E-61DC-2546-BEF9-B24C31D14DE4}" srcOrd="0" destOrd="0" presId="urn:microsoft.com/office/officeart/2005/8/layout/hProcess9"/>
    <dgm:cxn modelId="{78606038-A2E6-724A-A8F2-E4763D40C973}" type="presOf" srcId="{AD53D140-BBC2-EC42-A5BF-7F5255D65F52}" destId="{26336ADC-5C6C-9F49-8177-54FBE12FF656}" srcOrd="0" destOrd="0" presId="urn:microsoft.com/office/officeart/2005/8/layout/hProcess9"/>
    <dgm:cxn modelId="{68590EDF-1800-5D44-8F26-DA72BC1C4A00}"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6A0E15D8-9EC0-2F43-A000-5AD6FA74F030}" type="presOf" srcId="{7003F242-420C-7449-8990-16BF775EDE2B}" destId="{63AE25B7-B638-FB41-8DF2-4E2EED53F27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69D77F39-627F-6449-98F8-6BF2D960BE19}" type="presParOf" srcId="{8EB8F308-DE9B-9744-BF83-BFD4A00CA128}" destId="{A1983B1B-BD73-F64A-84AF-CB78ED361176}" srcOrd="0" destOrd="0" presId="urn:microsoft.com/office/officeart/2005/8/layout/hProcess9"/>
    <dgm:cxn modelId="{DBC9FFC0-B59B-3343-B6A6-7B7B4275AD61}" type="presParOf" srcId="{8EB8F308-DE9B-9744-BF83-BFD4A00CA128}" destId="{D26DEBD3-1039-A043-A876-94B72A96F3FB}" srcOrd="1" destOrd="0" presId="urn:microsoft.com/office/officeart/2005/8/layout/hProcess9"/>
    <dgm:cxn modelId="{1BB5C3C0-1EA4-7B4D-BBC1-76BD8CF38E63}" type="presParOf" srcId="{D26DEBD3-1039-A043-A876-94B72A96F3FB}" destId="{26336ADC-5C6C-9F49-8177-54FBE12FF656}" srcOrd="0" destOrd="0" presId="urn:microsoft.com/office/officeart/2005/8/layout/hProcess9"/>
    <dgm:cxn modelId="{8F372C4A-F729-2E45-B115-F743D81AA6DE}" type="presParOf" srcId="{D26DEBD3-1039-A043-A876-94B72A96F3FB}" destId="{9F7C5A23-BD25-3044-8098-629DF2CA67D0}" srcOrd="1" destOrd="0" presId="urn:microsoft.com/office/officeart/2005/8/layout/hProcess9"/>
    <dgm:cxn modelId="{5AFBD833-0220-1144-9ABA-052266738F05}" type="presParOf" srcId="{D26DEBD3-1039-A043-A876-94B72A96F3FB}" destId="{5D42C88E-61DC-2546-BEF9-B24C31D14DE4}" srcOrd="2" destOrd="0" presId="urn:microsoft.com/office/officeart/2005/8/layout/hProcess9"/>
    <dgm:cxn modelId="{BF56124C-A3B6-4F49-A85E-11573056E406}" type="presParOf" srcId="{D26DEBD3-1039-A043-A876-94B72A96F3FB}" destId="{DDD940A9-308A-CC41-A85F-EBD30D98D543}" srcOrd="3" destOrd="0" presId="urn:microsoft.com/office/officeart/2005/8/layout/hProcess9"/>
    <dgm:cxn modelId="{0B545C46-75CC-B84C-B149-523E58E8A510}" type="presParOf" srcId="{D26DEBD3-1039-A043-A876-94B72A96F3FB}" destId="{0CC335F5-9709-EF44-AA7E-863010BBB662}" srcOrd="4" destOrd="0" presId="urn:microsoft.com/office/officeart/2005/8/layout/hProcess9"/>
    <dgm:cxn modelId="{D4369D94-ED38-0A4A-804F-D2A3ACEC8CBA}" type="presParOf" srcId="{D26DEBD3-1039-A043-A876-94B72A96F3FB}" destId="{4804C0B7-1ED9-2D4E-BED1-3CB42EAD0210}" srcOrd="5" destOrd="0" presId="urn:microsoft.com/office/officeart/2005/8/layout/hProcess9"/>
    <dgm:cxn modelId="{F28AAFCF-EBA1-C141-8CB5-F40E811D7BB5}" type="presParOf" srcId="{D26DEBD3-1039-A043-A876-94B72A96F3FB}" destId="{C29D432A-D021-5D48-B44F-14F2CCF42F54}" srcOrd="6" destOrd="0" presId="urn:microsoft.com/office/officeart/2005/8/layout/hProcess9"/>
    <dgm:cxn modelId="{E2A96228-F2A0-FD4B-AA6D-7F44D80F7B0A}" type="presParOf" srcId="{D26DEBD3-1039-A043-A876-94B72A96F3FB}" destId="{BC62801F-2D9F-254A-99FE-174657FD0055}" srcOrd="7" destOrd="0" presId="urn:microsoft.com/office/officeart/2005/8/layout/hProcess9"/>
    <dgm:cxn modelId="{45701C41-E24A-D742-85E7-A70C2997376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tyle>
          <a:lnRef idx="3">
            <a:schemeClr val="lt1"/>
          </a:lnRef>
          <a:fillRef idx="1">
            <a:schemeClr val="accent6"/>
          </a:fillRef>
          <a:effectRef idx="1">
            <a:schemeClr val="accent6"/>
          </a:effectRef>
          <a:fontRef idx="minor">
            <a:schemeClr val="lt1"/>
          </a:fontRef>
        </dgm:style>
      </dgm:prSet>
      <dgm:spPr/>
      <dgm:t>
        <a:bodyPr/>
        <a:lstStyle/>
        <a:p>
          <a:r>
            <a:rPr lang="en-US" dirty="0"/>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tyle>
          <a:lnRef idx="3">
            <a:schemeClr val="lt1"/>
          </a:lnRef>
          <a:fillRef idx="1">
            <a:schemeClr val="accent6"/>
          </a:fillRef>
          <a:effectRef idx="1">
            <a:schemeClr val="accent6"/>
          </a:effectRef>
          <a:fontRef idx="minor">
            <a:schemeClr val="lt1"/>
          </a:fontRef>
        </dgm:style>
      </dgm:prSet>
      <dgm:spPr/>
      <dgm:t>
        <a:bodyPr/>
        <a:lstStyle/>
        <a:p>
          <a:r>
            <a:rPr lang="en-US" dirty="0"/>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11425515-6E9E-6046-918D-C772F48C8CCB}" srcId="{3BF22FDD-B1CF-C445-BA7E-148CEFEE1644}" destId="{6BB43B84-9F0A-7948-9226-59B60C1509C9}" srcOrd="2" destOrd="0" parTransId="{4477370D-FAFA-BC44-B41C-1D53C6A957B4}" sibTransId="{0FECC4F8-C5CB-6A4B-B8E4-D87F0D62E763}"/>
    <dgm:cxn modelId="{271DDB7E-C124-1B4E-9398-A659BE3903EB}" srcId="{3BF22FDD-B1CF-C445-BA7E-148CEFEE1644}" destId="{ACB1F4CF-6742-8F43-8D3F-ABBB46F65871}" srcOrd="3" destOrd="0" parTransId="{23D30ED9-BA17-1246-A425-30332850060E}" sibTransId="{9EC867E6-B909-3742-866D-2075EF074871}"/>
    <dgm:cxn modelId="{EE1A1DD4-9DB9-9D45-8F7B-073D52DF4DF4}" srcId="{3BF22FDD-B1CF-C445-BA7E-148CEFEE1644}" destId="{D1E5DF45-5CDE-744B-B073-E269FE5CBE7F}" srcOrd="1" destOrd="0" parTransId="{6064DB61-A206-2941-AD3A-46542ECC06A4}" sibTransId="{B8C6BCE9-BFB5-804A-96FA-46C7ADAC1C9B}"/>
    <dgm:cxn modelId="{1F26793D-354E-8B4B-926E-3E68C1518140}" srcId="{3BF22FDD-B1CF-C445-BA7E-148CEFEE1644}" destId="{7003F242-420C-7449-8990-16BF775EDE2B}" srcOrd="4" destOrd="0" parTransId="{9B00A0B4-86F8-9D4E-A89B-61C9AA1E182C}" sibTransId="{713A586B-3E30-5543-B8BC-1EBDD2633BE5}"/>
    <dgm:cxn modelId="{D924EF57-DD50-504A-B3A8-D4F169115BDE}" type="presOf" srcId="{6BB43B84-9F0A-7948-9226-59B60C1509C9}" destId="{0CC335F5-9709-EF44-AA7E-863010BBB662}" srcOrd="0" destOrd="0" presId="urn:microsoft.com/office/officeart/2005/8/layout/hProcess9"/>
    <dgm:cxn modelId="{A9A067CB-07D7-C449-854B-0703303A6D34}" type="presOf" srcId="{7003F242-420C-7449-8990-16BF775EDE2B}" destId="{63AE25B7-B638-FB41-8DF2-4E2EED53F276}" srcOrd="0" destOrd="0" presId="urn:microsoft.com/office/officeart/2005/8/layout/hProcess9"/>
    <dgm:cxn modelId="{BD0BB886-E27F-924B-B975-592FFD39FD87}" type="presOf" srcId="{3BF22FDD-B1CF-C445-BA7E-148CEFEE1644}" destId="{8EB8F308-DE9B-9744-BF83-BFD4A00CA128}" srcOrd="0" destOrd="0" presId="urn:microsoft.com/office/officeart/2005/8/layout/hProcess9"/>
    <dgm:cxn modelId="{97F26CA8-6473-C241-A09B-8DAD71553825}" srcId="{3BF22FDD-B1CF-C445-BA7E-148CEFEE1644}" destId="{AD53D140-BBC2-EC42-A5BF-7F5255D65F52}" srcOrd="0" destOrd="0" parTransId="{5112F2FF-76EC-0A4F-8016-70EF51E07EA3}" sibTransId="{8D8BA632-F9C1-674A-B930-0EE962B51845}"/>
    <dgm:cxn modelId="{D4E3EA87-7568-5140-B812-65FAAC374C5C}" type="presOf" srcId="{AD53D140-BBC2-EC42-A5BF-7F5255D65F52}" destId="{26336ADC-5C6C-9F49-8177-54FBE12FF656}" srcOrd="0" destOrd="0" presId="urn:microsoft.com/office/officeart/2005/8/layout/hProcess9"/>
    <dgm:cxn modelId="{FBB7AC62-3AFB-C049-8DD2-8B7A36272397}" type="presOf" srcId="{D1E5DF45-5CDE-744B-B073-E269FE5CBE7F}" destId="{5D42C88E-61DC-2546-BEF9-B24C31D14DE4}" srcOrd="0" destOrd="0" presId="urn:microsoft.com/office/officeart/2005/8/layout/hProcess9"/>
    <dgm:cxn modelId="{C3154840-9EDE-9843-952E-C2366A1702A6}" type="presOf" srcId="{ACB1F4CF-6742-8F43-8D3F-ABBB46F65871}" destId="{C29D432A-D021-5D48-B44F-14F2CCF42F54}" srcOrd="0" destOrd="0" presId="urn:microsoft.com/office/officeart/2005/8/layout/hProcess9"/>
    <dgm:cxn modelId="{4CCCBB55-96D3-DD41-9644-2684079558B9}" type="presParOf" srcId="{8EB8F308-DE9B-9744-BF83-BFD4A00CA128}" destId="{A1983B1B-BD73-F64A-84AF-CB78ED361176}" srcOrd="0" destOrd="0" presId="urn:microsoft.com/office/officeart/2005/8/layout/hProcess9"/>
    <dgm:cxn modelId="{1744634C-E064-5D49-ABE2-C62088559E5F}" type="presParOf" srcId="{8EB8F308-DE9B-9744-BF83-BFD4A00CA128}" destId="{D26DEBD3-1039-A043-A876-94B72A96F3FB}" srcOrd="1" destOrd="0" presId="urn:microsoft.com/office/officeart/2005/8/layout/hProcess9"/>
    <dgm:cxn modelId="{555E88CE-8DAF-0845-B5A5-DC26BC37AE3C}" type="presParOf" srcId="{D26DEBD3-1039-A043-A876-94B72A96F3FB}" destId="{26336ADC-5C6C-9F49-8177-54FBE12FF656}" srcOrd="0" destOrd="0" presId="urn:microsoft.com/office/officeart/2005/8/layout/hProcess9"/>
    <dgm:cxn modelId="{C28571D7-1254-414E-85DF-59E961287E91}" type="presParOf" srcId="{D26DEBD3-1039-A043-A876-94B72A96F3FB}" destId="{9F7C5A23-BD25-3044-8098-629DF2CA67D0}" srcOrd="1" destOrd="0" presId="urn:microsoft.com/office/officeart/2005/8/layout/hProcess9"/>
    <dgm:cxn modelId="{E157959F-0AAA-3945-93F0-F2EE67D5876B}" type="presParOf" srcId="{D26DEBD3-1039-A043-A876-94B72A96F3FB}" destId="{5D42C88E-61DC-2546-BEF9-B24C31D14DE4}" srcOrd="2" destOrd="0" presId="urn:microsoft.com/office/officeart/2005/8/layout/hProcess9"/>
    <dgm:cxn modelId="{21278CF9-5262-D144-AEAC-46E3F3987489}" type="presParOf" srcId="{D26DEBD3-1039-A043-A876-94B72A96F3FB}" destId="{DDD940A9-308A-CC41-A85F-EBD30D98D543}" srcOrd="3" destOrd="0" presId="urn:microsoft.com/office/officeart/2005/8/layout/hProcess9"/>
    <dgm:cxn modelId="{A43CBF80-4293-0B4E-8A74-28DB76182FA5}" type="presParOf" srcId="{D26DEBD3-1039-A043-A876-94B72A96F3FB}" destId="{0CC335F5-9709-EF44-AA7E-863010BBB662}" srcOrd="4" destOrd="0" presId="urn:microsoft.com/office/officeart/2005/8/layout/hProcess9"/>
    <dgm:cxn modelId="{81261A8C-8DE4-8449-8055-5243FA443E71}" type="presParOf" srcId="{D26DEBD3-1039-A043-A876-94B72A96F3FB}" destId="{4804C0B7-1ED9-2D4E-BED1-3CB42EAD0210}" srcOrd="5" destOrd="0" presId="urn:microsoft.com/office/officeart/2005/8/layout/hProcess9"/>
    <dgm:cxn modelId="{EF317B7B-FA46-C149-AAFC-010AD8724F47}" type="presParOf" srcId="{D26DEBD3-1039-A043-A876-94B72A96F3FB}" destId="{C29D432A-D021-5D48-B44F-14F2CCF42F54}" srcOrd="6" destOrd="0" presId="urn:microsoft.com/office/officeart/2005/8/layout/hProcess9"/>
    <dgm:cxn modelId="{E9ABDF7A-127A-5641-93C8-20E8EA26524B}" type="presParOf" srcId="{D26DEBD3-1039-A043-A876-94B72A96F3FB}" destId="{BC62801F-2D9F-254A-99FE-174657FD0055}" srcOrd="7" destOrd="0" presId="urn:microsoft.com/office/officeart/2005/8/layout/hProcess9"/>
    <dgm:cxn modelId="{E54EBA53-DB31-0E42-939F-DA2F84C27419}"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551497" y="0"/>
          <a:ext cx="6250305" cy="2743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253"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Data Source</a:t>
          </a:r>
        </a:p>
      </dsp:txBody>
      <dsp:txXfrm>
        <a:off x="53818" y="876525"/>
        <a:ext cx="1301959" cy="990150"/>
      </dsp:txXfrm>
    </dsp:sp>
    <dsp:sp modelId="{5D42C88E-61DC-2546-BEF9-B24C31D14DE4}">
      <dsp:nvSpPr>
        <dsp:cNvPr id="0" name=""/>
        <dsp:cNvSpPr/>
      </dsp:nvSpPr>
      <dsp:spPr>
        <a:xfrm>
          <a:off x="1486179"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Feature Engineering</a:t>
          </a:r>
        </a:p>
      </dsp:txBody>
      <dsp:txXfrm>
        <a:off x="1539744" y="876525"/>
        <a:ext cx="1301959" cy="990150"/>
      </dsp:txXfrm>
    </dsp:sp>
    <dsp:sp modelId="{0CC335F5-9709-EF44-AA7E-863010BBB662}">
      <dsp:nvSpPr>
        <dsp:cNvPr id="0" name=""/>
        <dsp:cNvSpPr/>
      </dsp:nvSpPr>
      <dsp:spPr>
        <a:xfrm>
          <a:off x="2972105"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Model Training &amp; Updating</a:t>
          </a:r>
        </a:p>
      </dsp:txBody>
      <dsp:txXfrm>
        <a:off x="3025670" y="876525"/>
        <a:ext cx="1301959" cy="990150"/>
      </dsp:txXfrm>
    </dsp:sp>
    <dsp:sp modelId="{C29D432A-D021-5D48-B44F-14F2CCF42F54}">
      <dsp:nvSpPr>
        <dsp:cNvPr id="0" name=""/>
        <dsp:cNvSpPr/>
      </dsp:nvSpPr>
      <dsp:spPr>
        <a:xfrm>
          <a:off x="4458031"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Predicting by Latest Model</a:t>
          </a:r>
        </a:p>
      </dsp:txBody>
      <dsp:txXfrm>
        <a:off x="4511596" y="876525"/>
        <a:ext cx="1301959" cy="990150"/>
      </dsp:txXfrm>
    </dsp:sp>
    <dsp:sp modelId="{63AE25B7-B638-FB41-8DF2-4E2EED53F276}">
      <dsp:nvSpPr>
        <dsp:cNvPr id="0" name=""/>
        <dsp:cNvSpPr/>
      </dsp:nvSpPr>
      <dsp:spPr>
        <a:xfrm>
          <a:off x="5943956"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Output Predictions</a:t>
          </a:r>
        </a:p>
      </dsp:txBody>
      <dsp:txXfrm>
        <a:off x="5997521" y="876525"/>
        <a:ext cx="1301959" cy="99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Output Predictions</a:t>
          </a:r>
        </a:p>
      </dsp:txBody>
      <dsp:txXfrm>
        <a:off x="5205887" y="274915"/>
        <a:ext cx="1178858" cy="3105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0A2794-8FCA-9441-B58D-26F10728A603}" type="datetimeFigureOut">
              <a:rPr lang="en-US" smtClean="0"/>
              <a:t>21/09/15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8CC7FF-4CFE-454A-874A-C3C7D0B72599}" type="slidenum">
              <a:rPr lang="en-US" smtClean="0"/>
              <a:t>‹#›</a:t>
            </a:fld>
            <a:endParaRPr lang="en-US"/>
          </a:p>
        </p:txBody>
      </p:sp>
    </p:spTree>
    <p:extLst>
      <p:ext uri="{BB962C8B-B14F-4D97-AF65-F5344CB8AC3E}">
        <p14:creationId xmlns:p14="http://schemas.microsoft.com/office/powerpoint/2010/main" val="1735715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Shape 239"/>
          <p:cNvPicPr preferRelativeResize="0"/>
          <p:nvPr userDrawn="1"/>
        </p:nvPicPr>
        <p:blipFill>
          <a:blip r:embed="rId3">
            <a:alphaModFix/>
          </a:blip>
          <a:stretch>
            <a:fillRect/>
          </a:stretch>
        </p:blipFill>
        <p:spPr>
          <a:xfrm>
            <a:off x="6635257" y="281614"/>
            <a:ext cx="2209479" cy="241769"/>
          </a:xfrm>
          <a:prstGeom prst="rect">
            <a:avLst/>
          </a:prstGeom>
          <a:noFill/>
          <a:ln>
            <a:noFill/>
          </a:ln>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7" name="Picture 16"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8" name="Picture 17"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0"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1"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193042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05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hasCustomPrompt="1"/>
          </p:nvPr>
        </p:nvSpPr>
        <p:spPr>
          <a:xfrm>
            <a:off x="360947" y="1452734"/>
            <a:ext cx="3997159"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image</a:t>
            </a:r>
            <a:endParaRPr lang="en-US" dirty="0"/>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457531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99425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85688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8" name="Rectangle 7"/>
          <p:cNvSpPr/>
          <p:nvPr userDrawn="1"/>
        </p:nvSpPr>
        <p:spPr>
          <a:xfrm>
            <a:off x="0" y="-1"/>
            <a:ext cx="9162759" cy="643983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sp>
        <p:nvSpPr>
          <p:cNvPr id="9" name="Rectangle 8"/>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3" name="Picture Placeholder 2"/>
          <p:cNvSpPr>
            <a:spLocks noGrp="1"/>
          </p:cNvSpPr>
          <p:nvPr>
            <p:ph type="pic" idx="1" hasCustomPrompt="1"/>
          </p:nvPr>
        </p:nvSpPr>
        <p:spPr>
          <a:xfrm>
            <a:off x="457200" y="1388143"/>
            <a:ext cx="8443240" cy="4114800"/>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an image.</a:t>
            </a:r>
            <a:endParaRPr lang="en-US" dirty="0"/>
          </a:p>
        </p:txBody>
      </p:sp>
      <p:sp>
        <p:nvSpPr>
          <p:cNvPr id="15"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2"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143231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3"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17"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18"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537697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0"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891414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719054"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8" name="Content Placeholder 3"/>
          <p:cNvSpPr>
            <a:spLocks noGrp="1"/>
          </p:cNvSpPr>
          <p:nvPr>
            <p:ph sz="half" idx="11" hasCustomPrompt="1"/>
          </p:nvPr>
        </p:nvSpPr>
        <p:spPr>
          <a:xfrm>
            <a:off x="203199" y="4958376"/>
            <a:ext cx="451585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679453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9" name="Picture 18"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20"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1"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2"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390682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2" name="Shape 238"/>
          <p:cNvPicPr preferRelativeResize="0"/>
          <p:nvPr userDrawn="1"/>
        </p:nvPicPr>
        <p:blipFill rotWithShape="1">
          <a:blip r:embed="rId2">
            <a:alphaModFix/>
          </a:blip>
          <a:srcRect l="11111"/>
          <a:stretch/>
        </p:blipFill>
        <p:spPr>
          <a:xfrm>
            <a:off x="0" y="0"/>
            <a:ext cx="9144808" cy="6857999"/>
          </a:xfrm>
          <a:prstGeom prst="rect">
            <a:avLst/>
          </a:prstGeom>
          <a:noFill/>
          <a:ln>
            <a:noFill/>
          </a:ln>
        </p:spPr>
      </p:pic>
      <p:pic>
        <p:nvPicPr>
          <p:cNvPr id="14" name="Shape 243"/>
          <p:cNvPicPr preferRelativeResize="0"/>
          <p:nvPr userDrawn="1"/>
        </p:nvPicPr>
        <p:blipFill>
          <a:blip r:embed="rId3">
            <a:alphaModFix/>
          </a:blip>
          <a:stretch>
            <a:fillRect/>
          </a:stretch>
        </p:blipFill>
        <p:spPr>
          <a:xfrm>
            <a:off x="1" y="2287183"/>
            <a:ext cx="4389099" cy="4167975"/>
          </a:xfrm>
          <a:prstGeom prst="rect">
            <a:avLst/>
          </a:prstGeom>
          <a:noFill/>
          <a:ln>
            <a:noFill/>
          </a:ln>
        </p:spPr>
      </p:pic>
      <p:pic>
        <p:nvPicPr>
          <p:cNvPr id="16" name="Shape 244"/>
          <p:cNvPicPr preferRelativeResize="0"/>
          <p:nvPr userDrawn="1"/>
        </p:nvPicPr>
        <p:blipFill>
          <a:blip r:embed="rId3">
            <a:alphaModFix/>
          </a:blip>
          <a:stretch>
            <a:fillRect/>
          </a:stretch>
        </p:blipFill>
        <p:spPr>
          <a:xfrm>
            <a:off x="4720775" y="2287183"/>
            <a:ext cx="3995436" cy="4167975"/>
          </a:xfrm>
          <a:prstGeom prst="rect">
            <a:avLst/>
          </a:prstGeom>
          <a:noFill/>
          <a:ln>
            <a:noFill/>
          </a:ln>
        </p:spPr>
      </p:pic>
      <p:sp>
        <p:nvSpPr>
          <p:cNvPr id="17" name="Shape 245"/>
          <p:cNvSpPr txBox="1"/>
          <p:nvPr userDrawn="1"/>
        </p:nvSpPr>
        <p:spPr>
          <a:xfrm>
            <a:off x="342725" y="2417539"/>
            <a:ext cx="3924900" cy="3798777"/>
          </a:xfrm>
          <a:prstGeom prst="rect">
            <a:avLst/>
          </a:prstGeom>
          <a:noFill/>
          <a:ln>
            <a:noFill/>
          </a:ln>
        </p:spPr>
        <p:txBody>
          <a:bodyPr lIns="91425" tIns="91425" rIns="91425" bIns="91425" anchor="t" anchorCtr="0">
            <a:noAutofit/>
          </a:bodyPr>
          <a:lstStyle/>
          <a:p>
            <a:pPr lvl="0" rtl="0">
              <a:lnSpc>
                <a:spcPct val="120000"/>
              </a:lnSpc>
              <a:spcBef>
                <a:spcPts val="0"/>
              </a:spcBef>
              <a:buNone/>
            </a:pPr>
            <a:r>
              <a:rPr lang="en-GB" sz="1800" b="1" dirty="0">
                <a:solidFill>
                  <a:srgbClr val="660066"/>
                </a:solidFill>
                <a:latin typeface="Helvetica Neue"/>
                <a:ea typeface="Helvetica Neue"/>
                <a:cs typeface="Helvetica Neue"/>
                <a:sym typeface="Helvetica Neue"/>
              </a:rPr>
              <a:t>Contact us</a:t>
            </a:r>
          </a:p>
          <a:p>
            <a:pPr lvl="0" rtl="0">
              <a:lnSpc>
                <a:spcPct val="120000"/>
              </a:lnSpc>
              <a:spcBef>
                <a:spcPts val="0"/>
              </a:spcBef>
              <a:buNone/>
            </a:pPr>
            <a:endParaRPr sz="600" b="1" dirty="0">
              <a:solidFill>
                <a:srgbClr val="660066"/>
              </a:solidFill>
              <a:latin typeface="Helvetica Neue"/>
              <a:ea typeface="Helvetica Neue"/>
              <a:cs typeface="Helvetica Neue"/>
              <a:sym typeface="Helvetica Neue"/>
            </a:endParaRPr>
          </a:p>
          <a:p>
            <a:pPr lvl="0" rtl="0">
              <a:lnSpc>
                <a:spcPct val="150000"/>
              </a:lnSpc>
              <a:spcBef>
                <a:spcPts val="0"/>
              </a:spcBef>
              <a:buNone/>
            </a:pPr>
            <a:r>
              <a:rPr lang="en-GB" sz="1600" b="1" dirty="0">
                <a:solidFill>
                  <a:srgbClr val="660066"/>
                </a:solidFill>
                <a:latin typeface="Helvetica Neue"/>
                <a:cs typeface="Helvetica Neue"/>
              </a:rPr>
              <a:t>Servian - Sydney</a:t>
            </a:r>
          </a:p>
          <a:p>
            <a:pPr lvl="0" rtl="0">
              <a:lnSpc>
                <a:spcPct val="120000"/>
              </a:lnSpc>
              <a:spcBef>
                <a:spcPts val="0"/>
              </a:spcBef>
              <a:buNone/>
            </a:pPr>
            <a:r>
              <a:rPr lang="en-GB" sz="1600" dirty="0">
                <a:solidFill>
                  <a:schemeClr val="tx1"/>
                </a:solidFill>
                <a:latin typeface="Helvetica Neue Light"/>
                <a:cs typeface="Helvetica Neue Light"/>
              </a:rPr>
              <a:t>L4 70 Pitt St, Sydney, NSW 2000</a:t>
            </a:r>
          </a:p>
          <a:p>
            <a:pPr lvl="0" rtl="0">
              <a:lnSpc>
                <a:spcPct val="120000"/>
              </a:lnSpc>
              <a:spcBef>
                <a:spcPts val="0"/>
              </a:spcBef>
              <a:buNone/>
            </a:pPr>
            <a:r>
              <a:rPr lang="en-GB" sz="1600" dirty="0">
                <a:solidFill>
                  <a:schemeClr val="tx1"/>
                </a:solidFill>
                <a:latin typeface="Helvetica Neue Light"/>
                <a:cs typeface="Helvetica Neue Light"/>
              </a:rPr>
              <a:t>Tel: +612 9376 0700</a:t>
            </a:r>
          </a:p>
          <a:p>
            <a:pPr lvl="0" rtl="0">
              <a:lnSpc>
                <a:spcPct val="120000"/>
              </a:lnSpc>
              <a:spcBef>
                <a:spcPts val="0"/>
              </a:spcBef>
              <a:buNone/>
            </a:pPr>
            <a:r>
              <a:rPr lang="en-GB" sz="1600" dirty="0">
                <a:solidFill>
                  <a:schemeClr val="tx1"/>
                </a:solidFill>
                <a:latin typeface="Helvetica Neue Light"/>
                <a:cs typeface="Helvetica Neue Light"/>
              </a:rPr>
              <a:t>Fax: +612 9232 8305</a:t>
            </a:r>
          </a:p>
          <a:p>
            <a:pPr lvl="0" rtl="0">
              <a:lnSpc>
                <a:spcPct val="120000"/>
              </a:lnSpc>
              <a:spcBef>
                <a:spcPts val="0"/>
              </a:spcBef>
              <a:buNone/>
            </a:pPr>
            <a:endParaRPr sz="1600" dirty="0">
              <a:solidFill>
                <a:srgbClr val="660066"/>
              </a:solidFill>
              <a:latin typeface="Helvetica Neue Light"/>
              <a:cs typeface="Helvetica Neue Light"/>
            </a:endParaRPr>
          </a:p>
          <a:p>
            <a:pPr lvl="0" rtl="0">
              <a:lnSpc>
                <a:spcPct val="120000"/>
              </a:lnSpc>
              <a:spcBef>
                <a:spcPts val="0"/>
              </a:spcBef>
              <a:buNone/>
            </a:pPr>
            <a:r>
              <a:rPr lang="en-GB" sz="1600" b="1" dirty="0">
                <a:solidFill>
                  <a:srgbClr val="660066"/>
                </a:solidFill>
                <a:latin typeface="Helvetica Neue"/>
                <a:cs typeface="Helvetica Neue"/>
              </a:rPr>
              <a:t>Servian - Melbourne</a:t>
            </a:r>
          </a:p>
          <a:p>
            <a:pPr lvl="0" rtl="0">
              <a:lnSpc>
                <a:spcPct val="120000"/>
              </a:lnSpc>
              <a:spcBef>
                <a:spcPts val="0"/>
              </a:spcBef>
              <a:buNone/>
            </a:pPr>
            <a:r>
              <a:rPr lang="en-GB" sz="1600" dirty="0">
                <a:latin typeface="Helvetica Neue Light"/>
                <a:cs typeface="Helvetica Neue Light"/>
              </a:rPr>
              <a:t>L10 45 William St, Melbourne, VIC 3000</a:t>
            </a:r>
          </a:p>
          <a:p>
            <a:pPr lvl="0" rtl="0">
              <a:lnSpc>
                <a:spcPct val="120000"/>
              </a:lnSpc>
              <a:spcBef>
                <a:spcPts val="0"/>
              </a:spcBef>
              <a:buNone/>
            </a:pPr>
            <a:r>
              <a:rPr lang="en-GB" sz="1600" dirty="0">
                <a:latin typeface="Helvetica Neue Light"/>
                <a:cs typeface="Helvetica Neue Light"/>
              </a:rPr>
              <a:t>Tel: +613 9629 9090</a:t>
            </a:r>
          </a:p>
          <a:p>
            <a:pPr lvl="0" rtl="0">
              <a:lnSpc>
                <a:spcPct val="120000"/>
              </a:lnSpc>
              <a:spcBef>
                <a:spcPts val="0"/>
              </a:spcBef>
              <a:buNone/>
            </a:pPr>
            <a:r>
              <a:rPr lang="en-GB" sz="1600" dirty="0">
                <a:latin typeface="Helvetica Neue Light"/>
                <a:cs typeface="Helvetica Neue Light"/>
              </a:rPr>
              <a:t>Fax: +613 9649 7865</a:t>
            </a:r>
          </a:p>
          <a:p>
            <a:pPr lvl="0" rtl="0">
              <a:lnSpc>
                <a:spcPct val="120000"/>
              </a:lnSpc>
              <a:spcBef>
                <a:spcPts val="0"/>
              </a:spcBef>
              <a:buNone/>
            </a:pPr>
            <a:r>
              <a:rPr lang="en-GB" sz="1600" b="1" dirty="0">
                <a:solidFill>
                  <a:srgbClr val="660066"/>
                </a:solidFill>
                <a:latin typeface="Helvetica Neue"/>
                <a:ea typeface="Helvetica Neue"/>
                <a:cs typeface="Helvetica Neue"/>
                <a:sym typeface="Helvetica Neue"/>
              </a:rPr>
              <a:t>www.servian.com</a:t>
            </a: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p:txBody>
      </p:sp>
      <p:pic>
        <p:nvPicPr>
          <p:cNvPr id="19" name="Shape 239"/>
          <p:cNvPicPr preferRelativeResize="0"/>
          <p:nvPr userDrawn="1"/>
        </p:nvPicPr>
        <p:blipFill>
          <a:blip r:embed="rId4">
            <a:alphaModFix/>
          </a:blip>
          <a:stretch>
            <a:fillRect/>
          </a:stretch>
        </p:blipFill>
        <p:spPr>
          <a:xfrm>
            <a:off x="256403" y="241510"/>
            <a:ext cx="3111250" cy="340444"/>
          </a:xfrm>
          <a:prstGeom prst="rect">
            <a:avLst/>
          </a:prstGeom>
          <a:noFill/>
          <a:ln>
            <a:noFill/>
          </a:ln>
        </p:spPr>
      </p:pic>
      <p:sp>
        <p:nvSpPr>
          <p:cNvPr id="20" name="Shape 25"/>
          <p:cNvSpPr/>
          <p:nvPr userDrawn="1"/>
        </p:nvSpPr>
        <p:spPr>
          <a:xfrm>
            <a:off x="2143759" y="704993"/>
            <a:ext cx="1225385" cy="208724"/>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21" name="Shape 26"/>
          <p:cNvSpPr txBox="1"/>
          <p:nvPr userDrawn="1"/>
        </p:nvSpPr>
        <p:spPr>
          <a:xfrm>
            <a:off x="2143760" y="633873"/>
            <a:ext cx="1225383" cy="259524"/>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sp>
        <p:nvSpPr>
          <p:cNvPr id="13" name="Content Placeholder 3"/>
          <p:cNvSpPr>
            <a:spLocks noGrp="1"/>
          </p:cNvSpPr>
          <p:nvPr>
            <p:ph sz="half" idx="11" hasCustomPrompt="1"/>
          </p:nvPr>
        </p:nvSpPr>
        <p:spPr>
          <a:xfrm>
            <a:off x="4831157" y="2981162"/>
            <a:ext cx="3671159" cy="3101474"/>
          </a:xfrm>
          <a:prstGeom prst="rect">
            <a:avLst/>
          </a:prstGeom>
        </p:spPr>
        <p:txBody>
          <a:bodyPr lIns="91439" tIns="45720" rIns="91439" bIns="45720"/>
          <a:lstStyle>
            <a:lvl1pPr marL="0" marR="0" indent="0" algn="l" defTabSz="457195" rtl="0" eaLnBrk="1" fontAlgn="auto" latinLnBrk="0" hangingPunct="1">
              <a:lnSpc>
                <a:spcPct val="110000"/>
              </a:lnSpc>
              <a:spcBef>
                <a:spcPct val="20000"/>
              </a:spcBef>
              <a:spcAft>
                <a:spcPts val="600"/>
              </a:spcAft>
              <a:buClrTx/>
              <a:buSzTx/>
              <a:buFont typeface="Arial"/>
              <a:buNone/>
              <a:tabLst/>
              <a:defRPr sz="1800" b="0" i="0">
                <a:solidFill>
                  <a:schemeClr val="tx1"/>
                </a:solidFill>
                <a:latin typeface="Helvetica Neue Light"/>
                <a:cs typeface="Helvetica Neue Light"/>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Name</a:t>
            </a:r>
          </a:p>
          <a:p>
            <a:pPr lvl="0"/>
            <a:r>
              <a:rPr lang="en-AU" dirty="0" smtClean="0"/>
              <a:t>Email</a:t>
            </a:r>
          </a:p>
          <a:p>
            <a:pPr lvl="0"/>
            <a:r>
              <a:rPr lang="en-AU" dirty="0" smtClean="0"/>
              <a:t>Contact</a:t>
            </a:r>
          </a:p>
        </p:txBody>
      </p:sp>
      <p:sp>
        <p:nvSpPr>
          <p:cNvPr id="4" name="TextBox 3"/>
          <p:cNvSpPr txBox="1"/>
          <p:nvPr userDrawn="1"/>
        </p:nvSpPr>
        <p:spPr>
          <a:xfrm>
            <a:off x="4831157" y="2495248"/>
            <a:ext cx="1248788" cy="646331"/>
          </a:xfrm>
          <a:prstGeom prst="rect">
            <a:avLst/>
          </a:prstGeom>
          <a:noFill/>
        </p:spPr>
        <p:txBody>
          <a:bodyPr wrap="none" rtlCol="0">
            <a:spAutoFit/>
          </a:bodyPr>
          <a:lstStyle/>
          <a:p>
            <a:pPr marL="0" marR="0" lvl="0" indent="0" algn="l" defTabSz="457195" rtl="0" eaLnBrk="1" fontAlgn="auto" latinLnBrk="0" hangingPunct="1">
              <a:lnSpc>
                <a:spcPct val="100000"/>
              </a:lnSpc>
              <a:spcBef>
                <a:spcPts val="0"/>
              </a:spcBef>
              <a:spcAft>
                <a:spcPts val="0"/>
              </a:spcAft>
              <a:buClrTx/>
              <a:buSzTx/>
              <a:buFontTx/>
              <a:buNone/>
              <a:tabLst/>
              <a:defRPr/>
            </a:pPr>
            <a:r>
              <a:rPr lang="en-GB" sz="1800" b="1" dirty="0" smtClean="0">
                <a:solidFill>
                  <a:srgbClr val="660066"/>
                </a:solidFill>
                <a:latin typeface="Helvetica Neue"/>
                <a:ea typeface="Helvetica Neue"/>
                <a:cs typeface="Helvetica Neue"/>
                <a:sym typeface="Helvetica Neue"/>
              </a:rPr>
              <a:t>The Team</a:t>
            </a:r>
            <a:endParaRPr lang="en-AU" dirty="0" smtClean="0"/>
          </a:p>
          <a:p>
            <a:endParaRPr lang="en-US" dirty="0"/>
          </a:p>
        </p:txBody>
      </p:sp>
    </p:spTree>
    <p:extLst>
      <p:ext uri="{BB962C8B-B14F-4D97-AF65-F5344CB8AC3E}">
        <p14:creationId xmlns:p14="http://schemas.microsoft.com/office/powerpoint/2010/main" val="260561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71205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7081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a:p>
            <a:pPr lvl="0"/>
            <a:endParaRPr lang="en-AU" dirty="0" smtClean="0"/>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0407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457200"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455614"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23" name="Content Placeholder 3"/>
          <p:cNvSpPr>
            <a:spLocks noGrp="1"/>
          </p:cNvSpPr>
          <p:nvPr>
            <p:ph sz="half" idx="13" hasCustomPrompt="1"/>
          </p:nvPr>
        </p:nvSpPr>
        <p:spPr>
          <a:xfrm>
            <a:off x="4779358"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4" name="Text Placeholder 4"/>
          <p:cNvSpPr>
            <a:spLocks noGrp="1"/>
          </p:cNvSpPr>
          <p:nvPr>
            <p:ph type="body" sz="quarter" idx="14" hasCustomPrompt="1"/>
          </p:nvPr>
        </p:nvSpPr>
        <p:spPr>
          <a:xfrm>
            <a:off x="4777772"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13" name="Text Placeholder 4"/>
          <p:cNvSpPr>
            <a:spLocks noGrp="1"/>
          </p:cNvSpPr>
          <p:nvPr>
            <p:ph type="body" sz="quarter" idx="15"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8781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1" y="2"/>
            <a:ext cx="6417234"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297928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7"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3064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479946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5607102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4891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70" r:id="rId3"/>
    <p:sldLayoutId id="2147483671" r:id="rId4"/>
    <p:sldLayoutId id="2147483666" r:id="rId5"/>
    <p:sldLayoutId id="2147483653" r:id="rId6"/>
    <p:sldLayoutId id="2147483660" r:id="rId7"/>
    <p:sldLayoutId id="2147483663" r:id="rId8"/>
    <p:sldLayoutId id="2147483669" r:id="rId9"/>
    <p:sldLayoutId id="2147483672" r:id="rId10"/>
    <p:sldLayoutId id="2147483655" r:id="rId11"/>
    <p:sldLayoutId id="2147483662" r:id="rId12"/>
    <p:sldLayoutId id="2147483664" r:id="rId13"/>
    <p:sldLayoutId id="2147483657" r:id="rId14"/>
    <p:sldLayoutId id="2147483659" r:id="rId15"/>
    <p:sldLayoutId id="2147483667" r:id="rId16"/>
    <p:sldLayoutId id="2147483668" r:id="rId17"/>
    <p:sldLayoutId id="2147483665" r:id="rId18"/>
    <p:sldLayoutId id="2147483661" r:id="rId19"/>
  </p:sldLayoutIdLst>
  <p:txStyles>
    <p:titleStyle>
      <a:lvl1pPr algn="l" defTabSz="457195" rtl="0" eaLnBrk="1" latinLnBrk="0" hangingPunct="1">
        <a:spcBef>
          <a:spcPct val="0"/>
        </a:spcBef>
        <a:buNone/>
        <a:defRPr sz="2800" b="0" i="0" kern="1200">
          <a:solidFill>
            <a:schemeClr val="bg1"/>
          </a:solidFill>
          <a:latin typeface="Helvetica Light"/>
          <a:ea typeface="+mj-ea"/>
          <a:cs typeface="Helvetica Light"/>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4.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err="1" smtClean="0"/>
              <a:t>Hackathon</a:t>
            </a:r>
            <a:r>
              <a:rPr lang="en-US" dirty="0" smtClean="0"/>
              <a:t> 2015</a:t>
            </a:r>
            <a:endParaRPr lang="en-US" dirty="0"/>
          </a:p>
        </p:txBody>
      </p:sp>
      <p:sp>
        <p:nvSpPr>
          <p:cNvPr id="3" name="Content Placeholder 2"/>
          <p:cNvSpPr>
            <a:spLocks noGrp="1"/>
          </p:cNvSpPr>
          <p:nvPr>
            <p:ph sz="half" idx="10"/>
          </p:nvPr>
        </p:nvSpPr>
        <p:spPr/>
        <p:txBody>
          <a:bodyPr/>
          <a:lstStyle/>
          <a:p>
            <a:r>
              <a:rPr lang="en-US" dirty="0" smtClean="0"/>
              <a:t>Submission</a:t>
            </a:r>
            <a:endParaRPr lang="en-US" dirty="0"/>
          </a:p>
        </p:txBody>
      </p:sp>
      <p:sp>
        <p:nvSpPr>
          <p:cNvPr id="4" name="Content Placeholder 3"/>
          <p:cNvSpPr>
            <a:spLocks noGrp="1"/>
          </p:cNvSpPr>
          <p:nvPr>
            <p:ph sz="half" idx="11"/>
          </p:nvPr>
        </p:nvSpPr>
        <p:spPr/>
        <p:txBody>
          <a:bodyPr/>
          <a:lstStyle/>
          <a:p>
            <a:r>
              <a:rPr lang="en-US" dirty="0" smtClean="0"/>
              <a:t>Team: Pretty Tough</a:t>
            </a:r>
            <a:endParaRPr lang="en-US" dirty="0"/>
          </a:p>
        </p:txBody>
      </p:sp>
    </p:spTree>
    <p:extLst>
      <p:ext uri="{BB962C8B-B14F-4D97-AF65-F5344CB8AC3E}">
        <p14:creationId xmlns:p14="http://schemas.microsoft.com/office/powerpoint/2010/main" val="349483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2" name="Group 11"/>
          <p:cNvGrpSpPr/>
          <p:nvPr/>
        </p:nvGrpSpPr>
        <p:grpSpPr>
          <a:xfrm>
            <a:off x="202049" y="60280"/>
            <a:ext cx="6401946" cy="860386"/>
            <a:chOff x="0" y="0"/>
            <a:chExt cx="7353300" cy="2743200"/>
          </a:xfrm>
        </p:grpSpPr>
        <p:graphicFrame>
          <p:nvGraphicFramePr>
            <p:cNvPr id="13" name="Diagram 12"/>
            <p:cNvGraphicFramePr/>
            <p:nvPr>
              <p:extLst>
                <p:ext uri="{D42A27DB-BD31-4B8C-83A1-F6EECF244321}">
                  <p14:modId xmlns:p14="http://schemas.microsoft.com/office/powerpoint/2010/main" val="3378282311"/>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ight Arrow 13"/>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5" name="Right Arrow 14"/>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6" name="TextBox 15"/>
          <p:cNvSpPr txBox="1"/>
          <p:nvPr/>
        </p:nvSpPr>
        <p:spPr>
          <a:xfrm>
            <a:off x="449393" y="1304126"/>
            <a:ext cx="1892966" cy="830997"/>
          </a:xfrm>
          <a:prstGeom prst="rect">
            <a:avLst/>
          </a:prstGeom>
          <a:noFill/>
        </p:spPr>
        <p:txBody>
          <a:bodyPr wrap="none" rtlCol="0">
            <a:spAutoFit/>
          </a:bodyPr>
          <a:lstStyle/>
          <a:p>
            <a:r>
              <a:rPr lang="en-US" sz="1600" dirty="0" smtClean="0"/>
              <a:t>Logistics Regression:</a:t>
            </a:r>
          </a:p>
          <a:p>
            <a:endParaRPr lang="en-US" sz="1600" dirty="0" smtClean="0"/>
          </a:p>
          <a:p>
            <a:endParaRPr lang="en-US" sz="1600" dirty="0" smtClean="0"/>
          </a:p>
        </p:txBody>
      </p:sp>
      <p:pic>
        <p:nvPicPr>
          <p:cNvPr id="2" name="Picture 1" descr="Screen Shot 2015-09-19 at 11.43.4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393" y="2008765"/>
            <a:ext cx="3806168" cy="3206855"/>
          </a:xfrm>
          <a:prstGeom prst="rect">
            <a:avLst/>
          </a:prstGeom>
        </p:spPr>
      </p:pic>
      <p:sp>
        <p:nvSpPr>
          <p:cNvPr id="17" name="TextBox 16"/>
          <p:cNvSpPr txBox="1"/>
          <p:nvPr/>
        </p:nvSpPr>
        <p:spPr>
          <a:xfrm>
            <a:off x="4414456" y="1292786"/>
            <a:ext cx="2277486" cy="830997"/>
          </a:xfrm>
          <a:prstGeom prst="rect">
            <a:avLst/>
          </a:prstGeom>
          <a:noFill/>
        </p:spPr>
        <p:txBody>
          <a:bodyPr wrap="none" rtlCol="0">
            <a:spAutoFit/>
          </a:bodyPr>
          <a:lstStyle/>
          <a:p>
            <a:r>
              <a:rPr lang="en-US" sz="1600" dirty="0" smtClean="0"/>
              <a:t>Support Vector Machine:</a:t>
            </a:r>
          </a:p>
          <a:p>
            <a:endParaRPr lang="en-US" sz="1600" dirty="0" smtClean="0"/>
          </a:p>
          <a:p>
            <a:endParaRPr lang="en-US" sz="1600" dirty="0" smtClean="0"/>
          </a:p>
        </p:txBody>
      </p:sp>
      <p:pic>
        <p:nvPicPr>
          <p:cNvPr id="4" name="Picture 3" descr="Screen Shot 2015-09-19 at 11.45.52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456" y="2008765"/>
            <a:ext cx="4316920" cy="3206855"/>
          </a:xfrm>
          <a:prstGeom prst="rect">
            <a:avLst/>
          </a:prstGeom>
        </p:spPr>
      </p:pic>
    </p:spTree>
    <p:extLst>
      <p:ext uri="{BB962C8B-B14F-4D97-AF65-F5344CB8AC3E}">
        <p14:creationId xmlns:p14="http://schemas.microsoft.com/office/powerpoint/2010/main" val="106763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9-19 at 11.35.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4" y="1528540"/>
            <a:ext cx="8270848" cy="4274820"/>
          </a:xfrm>
          <a:prstGeom prst="rect">
            <a:avLst/>
          </a:prstGeom>
        </p:spPr>
      </p:pic>
      <p:pic>
        <p:nvPicPr>
          <p:cNvPr id="9" name="Picture Placeholder 8" descr="servian-community-logo.jp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2521" r="-62521"/>
          <a:stretch>
            <a:fillRect/>
          </a:stretch>
        </p:blipFill>
        <p:spPr/>
      </p:pic>
      <p:grpSp>
        <p:nvGrpSpPr>
          <p:cNvPr id="3" name="Group 2"/>
          <p:cNvGrpSpPr/>
          <p:nvPr/>
        </p:nvGrpSpPr>
        <p:grpSpPr>
          <a:xfrm>
            <a:off x="202049" y="60280"/>
            <a:ext cx="6401946" cy="860386"/>
            <a:chOff x="0" y="0"/>
            <a:chExt cx="7353300" cy="2743200"/>
          </a:xfrm>
        </p:grpSpPr>
        <p:graphicFrame>
          <p:nvGraphicFramePr>
            <p:cNvPr id="4" name="Diagram 3"/>
            <p:cNvGraphicFramePr/>
            <p:nvPr>
              <p:extLst>
                <p:ext uri="{D42A27DB-BD31-4B8C-83A1-F6EECF244321}">
                  <p14:modId xmlns:p14="http://schemas.microsoft.com/office/powerpoint/2010/main" val="3766288103"/>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ight Arrow 4"/>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6" name="Right Arrow 5"/>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2" name="TextBox 11"/>
          <p:cNvSpPr txBox="1"/>
          <p:nvPr/>
        </p:nvSpPr>
        <p:spPr>
          <a:xfrm>
            <a:off x="3850460" y="2551551"/>
            <a:ext cx="4642917" cy="954107"/>
          </a:xfrm>
          <a:prstGeom prst="rect">
            <a:avLst/>
          </a:prstGeom>
          <a:noFill/>
        </p:spPr>
        <p:txBody>
          <a:bodyPr wrap="none" rtlCol="0">
            <a:spAutoFit/>
          </a:bodyPr>
          <a:lstStyle/>
          <a:p>
            <a:r>
              <a:rPr lang="en-US" sz="1400" dirty="0" smtClean="0">
                <a:solidFill>
                  <a:srgbClr val="FF0000"/>
                </a:solidFill>
              </a:rPr>
              <a:t>Prediction: 1 (customer will repeated purchase offer)</a:t>
            </a:r>
          </a:p>
          <a:p>
            <a:r>
              <a:rPr lang="en-US" sz="1400" dirty="0" smtClean="0">
                <a:solidFill>
                  <a:srgbClr val="FF0000"/>
                </a:solidFill>
              </a:rPr>
              <a:t>	</a:t>
            </a:r>
            <a:r>
              <a:rPr lang="en-US" sz="1400" dirty="0">
                <a:solidFill>
                  <a:srgbClr val="FF0000"/>
                </a:solidFill>
              </a:rPr>
              <a:t> </a:t>
            </a:r>
            <a:r>
              <a:rPr lang="en-US" sz="1400" dirty="0" smtClean="0">
                <a:solidFill>
                  <a:srgbClr val="FF0000"/>
                </a:solidFill>
              </a:rPr>
              <a:t>        0 (customer will not repeated purchase offer)</a:t>
            </a:r>
          </a:p>
          <a:p>
            <a:endParaRPr lang="en-US" sz="1400" dirty="0" smtClean="0">
              <a:solidFill>
                <a:srgbClr val="FF0000"/>
              </a:solidFill>
            </a:endParaRPr>
          </a:p>
          <a:p>
            <a:r>
              <a:rPr lang="en-US" sz="1400" dirty="0" smtClean="0">
                <a:solidFill>
                  <a:srgbClr val="FF0000"/>
                </a:solidFill>
              </a:rPr>
              <a:t>New customers will be predicted every selected time interval </a:t>
            </a:r>
            <a:endParaRPr lang="en-US" sz="1400" dirty="0">
              <a:solidFill>
                <a:srgbClr val="FF0000"/>
              </a:solidFill>
            </a:endParaRPr>
          </a:p>
        </p:txBody>
      </p:sp>
    </p:spTree>
    <p:extLst>
      <p:ext uri="{BB962C8B-B14F-4D97-AF65-F5344CB8AC3E}">
        <p14:creationId xmlns:p14="http://schemas.microsoft.com/office/powerpoint/2010/main" val="193808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chemeClr val="bg1">
                    <a:lumMod val="75000"/>
                  </a:schemeClr>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p>
          <a:p>
            <a:r>
              <a:rPr lang="en-US" dirty="0" smtClean="0">
                <a:solidFill>
                  <a:srgbClr val="000000"/>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Project Structure and Files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12899924"/>
              </p:ext>
            </p:extLst>
          </p:nvPr>
        </p:nvGraphicFramePr>
        <p:xfrm>
          <a:off x="482355" y="1228622"/>
          <a:ext cx="8229599" cy="4861076"/>
        </p:xfrm>
        <a:graphic>
          <a:graphicData uri="http://schemas.openxmlformats.org/drawingml/2006/table">
            <a:tbl>
              <a:tblPr/>
              <a:tblGrid>
                <a:gridCol w="957779"/>
                <a:gridCol w="884492"/>
                <a:gridCol w="1252424"/>
                <a:gridCol w="2002052"/>
                <a:gridCol w="3132852"/>
              </a:tblGrid>
              <a:tr h="220512">
                <a:tc>
                  <a:txBody>
                    <a:bodyPr/>
                    <a:lstStyle/>
                    <a:p>
                      <a:pPr algn="l" fontAlgn="ctr"/>
                      <a:r>
                        <a:rPr lang="en-US" sz="900" b="0" i="1" u="none" strike="noStrike">
                          <a:solidFill>
                            <a:srgbClr val="FFFFFF"/>
                          </a:solidFill>
                          <a:effectLst/>
                          <a:latin typeface="Helvetica Neue"/>
                        </a:rPr>
                        <a:t>Root Folder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1</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2</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3</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dirty="0" smtClean="0">
                          <a:solidFill>
                            <a:srgbClr val="FFFFFF"/>
                          </a:solidFill>
                          <a:effectLst/>
                          <a:latin typeface="Helvetica Neue"/>
                        </a:rPr>
                        <a:t>Descriptions</a:t>
                      </a:r>
                      <a:endParaRPr lang="en-US" sz="900" b="0" i="1" u="none" strike="noStrike" dirty="0">
                        <a:solidFill>
                          <a:srgbClr val="FFFFFF"/>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220512">
                <a:tc rowSpan="13">
                  <a:txBody>
                    <a:bodyPr/>
                    <a:lstStyle/>
                    <a:p>
                      <a:pPr algn="l" fontAlgn="ctr"/>
                      <a:r>
                        <a:rPr lang="en-US" sz="900" b="0" i="0" u="none" strike="noStrike" dirty="0" err="1">
                          <a:solidFill>
                            <a:srgbClr val="555555"/>
                          </a:solidFill>
                          <a:effectLst/>
                          <a:latin typeface="Helvetica Neue"/>
                        </a:rPr>
                        <a:t>Spark_Hackathon</a:t>
                      </a:r>
                      <a:endParaRPr lang="en-US" sz="900" b="0" i="0" u="none" strike="noStrike" dirty="0">
                        <a:solidFill>
                          <a:srgbClr val="555555"/>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build.sbt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SBT Config File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rowSpan="4">
                  <a:txBody>
                    <a:bodyPr/>
                    <a:lstStyle/>
                    <a:p>
                      <a:pPr algn="l" fontAlgn="ctr"/>
                      <a:r>
                        <a:rPr lang="en-US" sz="900" b="0" i="0" u="none" strike="noStrike" dirty="0">
                          <a:solidFill>
                            <a:srgbClr val="555555"/>
                          </a:solidFill>
                          <a:effectLst/>
                          <a:latin typeface="Helvetica Neue"/>
                        </a:rPr>
                        <a:t>data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information about the 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testHistory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but does not include their response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trainHistory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and information about the behavioral response to the offer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transactions_sample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ontains transaction history for all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models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 regression models (file name format: lgModel_YYYY-MM-DD)</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predictions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predictions_2015-9-19-9-28-46.txt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 outputs (file name format: predictions_YYYY-MM-DD-HH-MM-SS)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svm</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Null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rowSpan="5">
                  <a:txBody>
                    <a:bodyPr/>
                    <a:lstStyle/>
                    <a:p>
                      <a:pPr algn="l" fontAlgn="ctr"/>
                      <a:r>
                        <a:rPr lang="en-US" sz="900" b="0" i="0" u="none" strike="noStrike">
                          <a:solidFill>
                            <a:srgbClr val="555555"/>
                          </a:solidFill>
                          <a:effectLst/>
                          <a:latin typeface="Helvetica Neue"/>
                        </a:rPr>
                        <a:t>src/main/scala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StreamingMachineLearning_Main.scala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main class of application</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subSampling.scala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script to sample the whole transaction table (1% sample rate)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utilClasses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modelPredict.scala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predict the new coming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modelTraining.scala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re train the model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utility.scala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555555"/>
                          </a:solidFill>
                          <a:effectLst/>
                          <a:latin typeface="Helvetica Neue"/>
                        </a:rPr>
                        <a:t>other functions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048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Deployment and Execution</a:t>
            </a:r>
            <a:endParaRPr lang="en-US" dirty="0"/>
          </a:p>
        </p:txBody>
      </p:sp>
      <p:sp>
        <p:nvSpPr>
          <p:cNvPr id="2" name="Rectangle 1"/>
          <p:cNvSpPr/>
          <p:nvPr/>
        </p:nvSpPr>
        <p:spPr>
          <a:xfrm>
            <a:off x="482355" y="1771051"/>
            <a:ext cx="7954335" cy="2893100"/>
          </a:xfrm>
          <a:prstGeom prst="rect">
            <a:avLst/>
          </a:prstGeom>
        </p:spPr>
        <p:txBody>
          <a:bodyPr wrap="square">
            <a:spAutoFit/>
          </a:bodyPr>
          <a:lstStyle/>
          <a:p>
            <a:r>
              <a:rPr lang="en-US" sz="1300" dirty="0" smtClean="0"/>
              <a:t>1. cd </a:t>
            </a:r>
            <a:r>
              <a:rPr lang="en-US" sz="1300" dirty="0"/>
              <a:t>spark/</a:t>
            </a:r>
            <a:r>
              <a:rPr lang="en-US" sz="1300" dirty="0" err="1"/>
              <a:t>spark_hackathon</a:t>
            </a:r>
            <a:endParaRPr lang="en-US" sz="1300" dirty="0"/>
          </a:p>
          <a:p>
            <a:endParaRPr lang="en-US" sz="1300" dirty="0" smtClean="0"/>
          </a:p>
          <a:p>
            <a:r>
              <a:rPr lang="en-US" sz="1300" dirty="0" smtClean="0"/>
              <a:t>2. </a:t>
            </a:r>
            <a:r>
              <a:rPr lang="en-US" sz="1300" dirty="0" err="1" smtClean="0"/>
              <a:t>sbt</a:t>
            </a:r>
            <a:endParaRPr lang="en-US" sz="1300" dirty="0"/>
          </a:p>
          <a:p>
            <a:r>
              <a:rPr lang="en-US" sz="1300" dirty="0"/>
              <a:t>[info] Loading global plugins from /Users/</a:t>
            </a:r>
            <a:r>
              <a:rPr lang="en-US" sz="1300" dirty="0" err="1"/>
              <a:t>ivanliu</a:t>
            </a:r>
            <a:r>
              <a:rPr lang="en-US" sz="1300" dirty="0"/>
              <a:t>/.</a:t>
            </a:r>
            <a:r>
              <a:rPr lang="en-US" sz="1300" dirty="0" err="1"/>
              <a:t>sbt</a:t>
            </a:r>
            <a:r>
              <a:rPr lang="en-US" sz="1300" dirty="0"/>
              <a:t>/0.13/plugins</a:t>
            </a:r>
          </a:p>
          <a:p>
            <a:r>
              <a:rPr lang="en-US" sz="1300" dirty="0"/>
              <a:t>[info] Loading project definition from /Users/</a:t>
            </a:r>
            <a:r>
              <a:rPr lang="en-US" sz="1300" dirty="0" err="1"/>
              <a:t>ivanliu</a:t>
            </a:r>
            <a:r>
              <a:rPr lang="en-US" sz="1300" dirty="0"/>
              <a:t>/Spark/</a:t>
            </a:r>
            <a:r>
              <a:rPr lang="en-US" sz="1300" dirty="0" err="1"/>
              <a:t>Spark_Hackathon</a:t>
            </a:r>
            <a:r>
              <a:rPr lang="en-US" sz="1300" dirty="0"/>
              <a:t>/project</a:t>
            </a:r>
          </a:p>
          <a:p>
            <a:r>
              <a:rPr lang="en-US" sz="1300" dirty="0"/>
              <a:t>[info] Set current project to </a:t>
            </a:r>
            <a:r>
              <a:rPr lang="en-US" sz="1300" dirty="0" err="1"/>
              <a:t>Spark_Hackathon</a:t>
            </a:r>
            <a:r>
              <a:rPr lang="en-US" sz="1300" dirty="0"/>
              <a:t> (in build file:/Users/</a:t>
            </a:r>
            <a:r>
              <a:rPr lang="en-US" sz="1300" dirty="0" err="1"/>
              <a:t>ivanliu</a:t>
            </a:r>
            <a:r>
              <a:rPr lang="en-US" sz="1300" dirty="0"/>
              <a:t>/Spark/</a:t>
            </a:r>
            <a:r>
              <a:rPr lang="en-US" sz="1300" dirty="0" err="1"/>
              <a:t>Spark_Hackathon</a:t>
            </a:r>
            <a:r>
              <a:rPr lang="en-US" sz="1300" dirty="0"/>
              <a:t>/)</a:t>
            </a:r>
          </a:p>
          <a:p>
            <a:endParaRPr lang="en-US" sz="1300" dirty="0" smtClean="0"/>
          </a:p>
          <a:p>
            <a:r>
              <a:rPr lang="en-US" sz="1300" dirty="0" smtClean="0"/>
              <a:t>3. </a:t>
            </a:r>
            <a:r>
              <a:rPr lang="en-US" sz="1300" dirty="0"/>
              <a:t>~run-main </a:t>
            </a:r>
            <a:r>
              <a:rPr lang="en-US" sz="1300" dirty="0" err="1"/>
              <a:t>utilClasses.StreamingMachineLearning_Main</a:t>
            </a:r>
            <a:r>
              <a:rPr lang="en-US" sz="1300" dirty="0"/>
              <a:t> "data/</a:t>
            </a:r>
            <a:r>
              <a:rPr lang="en-US" sz="1300" dirty="0" err="1"/>
              <a:t>trainHistory</a:t>
            </a:r>
            <a:r>
              <a:rPr lang="en-US" sz="1300" dirty="0"/>
              <a:t>" "data/</a:t>
            </a:r>
            <a:r>
              <a:rPr lang="en-US" sz="1300" dirty="0" err="1"/>
              <a:t>testHistory</a:t>
            </a:r>
            <a:r>
              <a:rPr lang="en-US" sz="1300" dirty="0"/>
              <a:t>" 30 </a:t>
            </a:r>
            <a:r>
              <a:rPr lang="en-US" sz="1300" dirty="0" smtClean="0"/>
              <a:t>22</a:t>
            </a:r>
          </a:p>
          <a:p>
            <a:endParaRPr lang="en-US" sz="1300" i="1" dirty="0" smtClean="0"/>
          </a:p>
          <a:p>
            <a:r>
              <a:rPr lang="en-US" sz="1300" i="1" dirty="0" smtClean="0"/>
              <a:t>Parameters: </a:t>
            </a:r>
            <a:r>
              <a:rPr lang="en-US" sz="1300" i="1" dirty="0" err="1" smtClean="0"/>
              <a:t>StreamingLogisticRegression</a:t>
            </a:r>
            <a:r>
              <a:rPr lang="en-US" sz="1300" i="1" dirty="0" smtClean="0"/>
              <a:t> &lt;</a:t>
            </a:r>
            <a:r>
              <a:rPr lang="en-US" sz="1300" i="1" dirty="0" err="1" smtClean="0"/>
              <a:t>trainingDir</a:t>
            </a:r>
            <a:r>
              <a:rPr lang="en-US" sz="1300" i="1" dirty="0" smtClean="0"/>
              <a:t>&gt; &lt;</a:t>
            </a:r>
            <a:r>
              <a:rPr lang="en-US" sz="1300" i="1" dirty="0" err="1" smtClean="0"/>
              <a:t>testDir</a:t>
            </a:r>
            <a:r>
              <a:rPr lang="en-US" sz="1300" i="1" dirty="0" smtClean="0"/>
              <a:t>&gt; &lt;</a:t>
            </a:r>
            <a:r>
              <a:rPr lang="en-US" sz="1300" i="1" dirty="0" err="1" smtClean="0"/>
              <a:t>BatchDuration</a:t>
            </a:r>
            <a:r>
              <a:rPr lang="en-US" sz="1300" i="1" dirty="0" smtClean="0"/>
              <a:t>&gt; &lt;</a:t>
            </a:r>
            <a:r>
              <a:rPr lang="en-US" sz="1300" i="1" dirty="0" err="1" smtClean="0"/>
              <a:t>trainHour</a:t>
            </a:r>
            <a:r>
              <a:rPr lang="en-US" sz="1300" i="1" dirty="0" smtClean="0"/>
              <a:t>&gt;</a:t>
            </a:r>
          </a:p>
          <a:p>
            <a:r>
              <a:rPr lang="en-US" sz="1300" i="1" dirty="0" smtClean="0"/>
              <a:t>&lt;</a:t>
            </a:r>
            <a:r>
              <a:rPr lang="en-US" sz="1300" i="1" dirty="0" err="1" smtClean="0"/>
              <a:t>trainingDir</a:t>
            </a:r>
            <a:r>
              <a:rPr lang="en-US" sz="1300" i="1" dirty="0" smtClean="0"/>
              <a:t>&gt;: path of training datasets</a:t>
            </a:r>
          </a:p>
          <a:p>
            <a:r>
              <a:rPr lang="en-US" sz="1300" i="1" dirty="0" smtClean="0"/>
              <a:t>&lt;</a:t>
            </a:r>
            <a:r>
              <a:rPr lang="en-US" sz="1300" i="1" dirty="0" err="1" smtClean="0"/>
              <a:t>testingDir</a:t>
            </a:r>
            <a:r>
              <a:rPr lang="en-US" sz="1300" i="1" dirty="0" smtClean="0"/>
              <a:t>&gt;: path of testing datasets</a:t>
            </a:r>
          </a:p>
          <a:p>
            <a:r>
              <a:rPr lang="en-US" sz="1300" i="1" dirty="0" smtClean="0"/>
              <a:t>&lt;</a:t>
            </a:r>
            <a:r>
              <a:rPr lang="en-US" sz="1300" i="1" dirty="0" err="1" smtClean="0"/>
              <a:t>BatchDuration</a:t>
            </a:r>
            <a:r>
              <a:rPr lang="en-US" sz="1300" i="1" dirty="0" smtClean="0"/>
              <a:t>&gt;: x seconds of streaming interval</a:t>
            </a:r>
          </a:p>
          <a:p>
            <a:r>
              <a:rPr lang="en-US" sz="1300" i="1" dirty="0" smtClean="0"/>
              <a:t>&lt;</a:t>
            </a:r>
            <a:r>
              <a:rPr lang="en-US" sz="1300" i="1" dirty="0" err="1" smtClean="0"/>
              <a:t>trainHour</a:t>
            </a:r>
            <a:r>
              <a:rPr lang="en-US" sz="1300" i="1" dirty="0" smtClean="0"/>
              <a:t>&gt;: hour in a day that you want to retrain your model. </a:t>
            </a:r>
            <a:r>
              <a:rPr lang="en-US" sz="1300" i="1" dirty="0"/>
              <a:t>(</a:t>
            </a:r>
            <a:r>
              <a:rPr lang="en-US" sz="1300" i="1" dirty="0" smtClean="0"/>
              <a:t>0-23)</a:t>
            </a:r>
            <a:endParaRPr lang="en-US" sz="1300" i="1" dirty="0"/>
          </a:p>
        </p:txBody>
      </p:sp>
      <p:sp>
        <p:nvSpPr>
          <p:cNvPr id="6" name="Content Placeholder 3"/>
          <p:cNvSpPr txBox="1">
            <a:spLocks/>
          </p:cNvSpPr>
          <p:nvPr/>
        </p:nvSpPr>
        <p:spPr>
          <a:xfrm>
            <a:off x="482355" y="1121606"/>
            <a:ext cx="7243011" cy="644469"/>
          </a:xfrm>
          <a:prstGeom prst="rect">
            <a:avLst/>
          </a:prstGeom>
        </p:spPr>
        <p:txBody>
          <a:bodyPr/>
          <a:lst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Commands</a:t>
            </a:r>
            <a:endParaRPr lang="en-US" sz="1800" dirty="0">
              <a:solidFill>
                <a:schemeClr val="bg1">
                  <a:lumMod val="75000"/>
                </a:schemeClr>
              </a:solidFill>
            </a:endParaRPr>
          </a:p>
        </p:txBody>
      </p:sp>
    </p:spTree>
    <p:extLst>
      <p:ext uri="{BB962C8B-B14F-4D97-AF65-F5344CB8AC3E}">
        <p14:creationId xmlns:p14="http://schemas.microsoft.com/office/powerpoint/2010/main" val="362896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p>
          <a:p>
            <a:r>
              <a:rPr lang="en-US" dirty="0" smtClean="0">
                <a:solidFill>
                  <a:schemeClr val="bg1">
                    <a:lumMod val="75000"/>
                  </a:schemeClr>
                </a:solidFill>
              </a:rPr>
              <a:t>3. Deployment and execution</a:t>
            </a:r>
          </a:p>
          <a:p>
            <a:r>
              <a:rPr lang="en-US" dirty="0" smtClean="0"/>
              <a:t>4. Conclusion</a:t>
            </a:r>
            <a:endParaRPr lang="en-US" dirty="0"/>
          </a:p>
        </p:txBody>
      </p:sp>
    </p:spTree>
    <p:extLst>
      <p:ext uri="{BB962C8B-B14F-4D97-AF65-F5344CB8AC3E}">
        <p14:creationId xmlns:p14="http://schemas.microsoft.com/office/powerpoint/2010/main" val="3899868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Conclusion</a:t>
            </a:r>
            <a:endParaRPr lang="en-US" dirty="0"/>
          </a:p>
        </p:txBody>
      </p:sp>
      <p:sp>
        <p:nvSpPr>
          <p:cNvPr id="4" name="Content Placeholder 3"/>
          <p:cNvSpPr>
            <a:spLocks noGrp="1"/>
          </p:cNvSpPr>
          <p:nvPr>
            <p:ph sz="half" idx="2"/>
          </p:nvPr>
        </p:nvSpPr>
        <p:spPr>
          <a:xfrm>
            <a:off x="856667" y="1304127"/>
            <a:ext cx="7243011" cy="4404190"/>
          </a:xfrm>
        </p:spPr>
        <p:txBody>
          <a:bodyPr/>
          <a:lstStyle/>
          <a:p>
            <a:pPr marL="0" indent="0">
              <a:buNone/>
            </a:pPr>
            <a:r>
              <a:rPr lang="en-US" dirty="0" smtClean="0"/>
              <a:t>In this case, we performed analysis on transactions data firstly to get business insights. We generated 90 new features based on existing transaction data to translate and understand our customers behaviors. And because of the capabilities of Spark and Big Data, these analysis and insights will be </a:t>
            </a:r>
            <a:r>
              <a:rPr lang="en-US" dirty="0" err="1" smtClean="0"/>
              <a:t>continuosely</a:t>
            </a:r>
            <a:r>
              <a:rPr lang="en-US" dirty="0" smtClean="0"/>
              <a:t> evolving on a real time basis.</a:t>
            </a:r>
          </a:p>
          <a:p>
            <a:pPr marL="0" indent="0">
              <a:buNone/>
            </a:pPr>
            <a:r>
              <a:rPr lang="en-US" dirty="0" smtClean="0"/>
              <a:t>In turn, we can take advantages of those insights and analysis to make predictions to identify the most valuable potential customers or build a acquisitions pool so that we can launch campaigns or offers more precisely. </a:t>
            </a:r>
          </a:p>
          <a:p>
            <a:pPr marL="0" indent="0">
              <a:buNone/>
            </a:pPr>
            <a:r>
              <a:rPr lang="en-US" dirty="0"/>
              <a:t>T</a:t>
            </a:r>
            <a:r>
              <a:rPr lang="en-US" dirty="0" smtClean="0"/>
              <a:t>he idea and application from our perspective is promising and definitely valuable to improve ROI and offer response in this case.</a:t>
            </a:r>
            <a:endParaRPr lang="en-US" dirty="0"/>
          </a:p>
        </p:txBody>
      </p:sp>
    </p:spTree>
    <p:extLst>
      <p:ext uri="{BB962C8B-B14F-4D97-AF65-F5344CB8AC3E}">
        <p14:creationId xmlns:p14="http://schemas.microsoft.com/office/powerpoint/2010/main" val="385468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dirty="0" smtClean="0"/>
              <a:t>Thank You!</a:t>
            </a:r>
            <a:endParaRPr lang="en-US" dirty="0"/>
          </a:p>
        </p:txBody>
      </p:sp>
      <p:sp>
        <p:nvSpPr>
          <p:cNvPr id="3" name="Content Placeholder 2"/>
          <p:cNvSpPr>
            <a:spLocks noGrp="1"/>
          </p:cNvSpPr>
          <p:nvPr>
            <p:ph sz="half" idx="11"/>
          </p:nvPr>
        </p:nvSpPr>
        <p:spPr/>
        <p:txBody>
          <a:bodyPr/>
          <a:lstStyle/>
          <a:p>
            <a:r>
              <a:rPr lang="en-US" dirty="0" smtClean="0"/>
              <a:t>18 September 2015</a:t>
            </a:r>
            <a:endParaRPr lang="en-US" dirty="0"/>
          </a:p>
        </p:txBody>
      </p:sp>
    </p:spTree>
    <p:extLst>
      <p:ext uri="{BB962C8B-B14F-4D97-AF65-F5344CB8AC3E}">
        <p14:creationId xmlns:p14="http://schemas.microsoft.com/office/powerpoint/2010/main" val="32746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t>2. Work Flow</a:t>
            </a:r>
          </a:p>
          <a:p>
            <a:pPr lvl="1"/>
            <a:r>
              <a:rPr lang="en-US" dirty="0" smtClean="0"/>
              <a:t>Data Tables</a:t>
            </a:r>
          </a:p>
          <a:p>
            <a:pPr lvl="1"/>
            <a:r>
              <a:rPr lang="en-US" dirty="0" smtClean="0"/>
              <a:t>Feature Engineering</a:t>
            </a:r>
          </a:p>
          <a:p>
            <a:pPr lvl="1"/>
            <a:r>
              <a:rPr lang="en-US" dirty="0" smtClean="0"/>
              <a:t>Model Training</a:t>
            </a:r>
          </a:p>
          <a:p>
            <a:pPr lvl="1"/>
            <a:r>
              <a:rPr lang="en-US" dirty="0" smtClean="0"/>
              <a:t>Predictions</a:t>
            </a:r>
          </a:p>
          <a:p>
            <a:pPr lvl="1"/>
            <a:r>
              <a:rPr lang="en-US" dirty="0" smtClean="0"/>
              <a:t>Streaming</a:t>
            </a:r>
          </a:p>
          <a:p>
            <a:r>
              <a:rPr lang="en-US" dirty="0" smtClean="0"/>
              <a:t>3. Deployment and execution</a:t>
            </a:r>
          </a:p>
          <a:p>
            <a:r>
              <a:rPr lang="en-US" dirty="0" smtClean="0"/>
              <a:t>4. Conclusion</a:t>
            </a:r>
            <a:endParaRPr lang="en-US" dirty="0"/>
          </a:p>
        </p:txBody>
      </p:sp>
    </p:spTree>
    <p:extLst>
      <p:ext uri="{BB962C8B-B14F-4D97-AF65-F5344CB8AC3E}">
        <p14:creationId xmlns:p14="http://schemas.microsoft.com/office/powerpoint/2010/main" val="248102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151531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Introduction</a:t>
            </a:r>
            <a:endParaRPr lang="en-US" dirty="0"/>
          </a:p>
        </p:txBody>
      </p:sp>
      <p:sp>
        <p:nvSpPr>
          <p:cNvPr id="4" name="Content Placeholder 3"/>
          <p:cNvSpPr>
            <a:spLocks noGrp="1"/>
          </p:cNvSpPr>
          <p:nvPr>
            <p:ph sz="half" idx="2"/>
          </p:nvPr>
        </p:nvSpPr>
        <p:spPr>
          <a:xfrm>
            <a:off x="856667" y="2072105"/>
            <a:ext cx="7243011" cy="3636211"/>
          </a:xfrm>
        </p:spPr>
        <p:txBody>
          <a:bodyPr/>
          <a:lstStyle/>
          <a:p>
            <a:pPr marL="0" indent="0">
              <a:buNone/>
            </a:pPr>
            <a:r>
              <a:rPr lang="en-US" dirty="0" smtClean="0"/>
              <a:t>Consumer brands </a:t>
            </a:r>
            <a:r>
              <a:rPr lang="en-US" dirty="0" err="1" smtClean="0"/>
              <a:t>offten</a:t>
            </a:r>
            <a:r>
              <a:rPr lang="en-US" dirty="0" smtClean="0"/>
              <a:t> offer discounts to attract new shoppers to buy their products. The most valuable customers are those who return after this initial incented purchase. With enough purchase history, it is possible to predict which shoppers, when presented an offer, will buy a new item. However, identifying the shopper who will become a loyal buyer prior to the initial purchase is a more challenging task.</a:t>
            </a:r>
          </a:p>
          <a:p>
            <a:pPr marL="0" indent="0">
              <a:buNone/>
            </a:pPr>
            <a:r>
              <a:rPr lang="en-US" dirty="0" smtClean="0"/>
              <a:t>Pretty Tough developed a streaming machine learning application to predict which shoppers are most likely to repeat purchase on a nearly real-time basis and the algorithm and training data will be updated on real time as well.</a:t>
            </a:r>
            <a:endParaRPr lang="en-US" dirty="0"/>
          </a:p>
        </p:txBody>
      </p:sp>
      <p:sp>
        <p:nvSpPr>
          <p:cNvPr id="5" name="Text Placeholder 4"/>
          <p:cNvSpPr>
            <a:spLocks noGrp="1"/>
          </p:cNvSpPr>
          <p:nvPr>
            <p:ph type="body" sz="quarter" idx="3"/>
          </p:nvPr>
        </p:nvSpPr>
        <p:spPr>
          <a:xfrm>
            <a:off x="856667" y="1281125"/>
            <a:ext cx="5613649" cy="639762"/>
          </a:xfrm>
        </p:spPr>
        <p:txBody>
          <a:bodyPr/>
          <a:lstStyle/>
          <a:p>
            <a:r>
              <a:rPr lang="en-US" dirty="0" smtClean="0"/>
              <a:t>The Acquire Valued Shoppers</a:t>
            </a:r>
            <a:endParaRPr lang="en-US" dirty="0"/>
          </a:p>
        </p:txBody>
      </p:sp>
    </p:spTree>
    <p:extLst>
      <p:ext uri="{BB962C8B-B14F-4D97-AF65-F5344CB8AC3E}">
        <p14:creationId xmlns:p14="http://schemas.microsoft.com/office/powerpoint/2010/main" val="425068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Work Flow - Overall</a:t>
            </a:r>
            <a:endParaRPr lang="en-US" dirty="0"/>
          </a:p>
        </p:txBody>
      </p:sp>
      <p:grpSp>
        <p:nvGrpSpPr>
          <p:cNvPr id="5" name="Group 4"/>
          <p:cNvGrpSpPr/>
          <p:nvPr/>
        </p:nvGrpSpPr>
        <p:grpSpPr>
          <a:xfrm>
            <a:off x="895350" y="2041400"/>
            <a:ext cx="7353300" cy="2775200"/>
            <a:chOff x="0" y="0"/>
            <a:chExt cx="7353300" cy="2775200"/>
          </a:xfrm>
        </p:grpSpPr>
        <p:graphicFrame>
          <p:nvGraphicFramePr>
            <p:cNvPr id="6" name="Diagram 5"/>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0"/>
                <a:t>Streaming</a:t>
              </a:r>
              <a:r>
                <a:rPr lang="en-US" sz="1400" b="0" baseline="0"/>
                <a:t> 1: Model Training</a:t>
              </a:r>
              <a:endParaRPr lang="en-US" sz="1400" b="0"/>
            </a:p>
            <a:p>
              <a:endParaRPr lang="en-US" sz="1400" b="0"/>
            </a:p>
          </p:txBody>
        </p:sp>
        <p:sp>
          <p:nvSpPr>
            <p:cNvPr id="8" name="Right Arrow 7"/>
            <p:cNvSpPr/>
            <p:nvPr/>
          </p:nvSpPr>
          <p:spPr>
            <a:xfrm>
              <a:off x="3606800" y="2235200"/>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400" b="0"/>
                <a:t>Streaming 2: Predicting</a:t>
              </a:r>
            </a:p>
          </p:txBody>
        </p:sp>
      </p:grpSp>
    </p:spTree>
    <p:extLst>
      <p:ext uri="{BB962C8B-B14F-4D97-AF65-F5344CB8AC3E}">
        <p14:creationId xmlns:p14="http://schemas.microsoft.com/office/powerpoint/2010/main" val="14946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Work Flow </a:t>
            </a:r>
            <a:r>
              <a:rPr lang="en-US" dirty="0" smtClean="0"/>
              <a:t>– Full Version</a:t>
            </a:r>
            <a:endParaRPr lang="en-US" dirty="0"/>
          </a:p>
        </p:txBody>
      </p:sp>
      <p:grpSp>
        <p:nvGrpSpPr>
          <p:cNvPr id="10" name="Group 9"/>
          <p:cNvGrpSpPr/>
          <p:nvPr/>
        </p:nvGrpSpPr>
        <p:grpSpPr>
          <a:xfrm>
            <a:off x="229533" y="839521"/>
            <a:ext cx="8716267" cy="5487550"/>
            <a:chOff x="0" y="0"/>
            <a:chExt cx="14645102" cy="9220200"/>
          </a:xfrm>
        </p:grpSpPr>
        <p:sp>
          <p:nvSpPr>
            <p:cNvPr id="11" name="Rectangle 10"/>
            <p:cNvSpPr/>
            <p:nvPr/>
          </p:nvSpPr>
          <p:spPr>
            <a:xfrm>
              <a:off x="5501102" y="5156200"/>
              <a:ext cx="6984000" cy="40640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600"/>
                <a:t>Streaming Two - Predicting</a:t>
              </a:r>
            </a:p>
            <a:p>
              <a:pPr algn="l"/>
              <a:r>
                <a:rPr lang="en-US" sz="600"/>
                <a:t>(Near Real Time - every</a:t>
              </a:r>
              <a:r>
                <a:rPr lang="en-US" sz="600" baseline="0"/>
                <a:t> 5 s)</a:t>
              </a:r>
              <a:endParaRPr lang="en-US" sz="600"/>
            </a:p>
          </p:txBody>
        </p:sp>
        <p:sp>
          <p:nvSpPr>
            <p:cNvPr id="12" name="Rectangle 11"/>
            <p:cNvSpPr/>
            <p:nvPr/>
          </p:nvSpPr>
          <p:spPr>
            <a:xfrm>
              <a:off x="9057102" y="5346700"/>
              <a:ext cx="3238500" cy="3695700"/>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Memory</a:t>
              </a:r>
            </a:p>
          </p:txBody>
        </p:sp>
        <p:sp>
          <p:nvSpPr>
            <p:cNvPr id="13" name="Rectangle 12"/>
            <p:cNvSpPr/>
            <p:nvPr/>
          </p:nvSpPr>
          <p:spPr>
            <a:xfrm>
              <a:off x="2338802" y="0"/>
              <a:ext cx="3162300" cy="92202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600"/>
                <a:t>Database</a:t>
              </a:r>
            </a:p>
          </p:txBody>
        </p:sp>
        <p:sp>
          <p:nvSpPr>
            <p:cNvPr id="14" name="Multidocument 13"/>
            <p:cNvSpPr/>
            <p:nvPr/>
          </p:nvSpPr>
          <p:spPr>
            <a:xfrm>
              <a:off x="3291302" y="2103120"/>
              <a:ext cx="1260000" cy="900000"/>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Customer</a:t>
              </a:r>
            </a:p>
            <a:p>
              <a:r>
                <a:rPr lang="en-US" sz="600"/>
                <a:t>Purchase</a:t>
              </a:r>
              <a:r>
                <a:rPr lang="en-US" sz="600" baseline="0"/>
                <a:t> History</a:t>
              </a:r>
              <a:endParaRPr lang="en-US" sz="600"/>
            </a:p>
          </p:txBody>
        </p:sp>
        <p:sp>
          <p:nvSpPr>
            <p:cNvPr id="15" name="Multidocument 14"/>
            <p:cNvSpPr/>
            <p:nvPr/>
          </p:nvSpPr>
          <p:spPr>
            <a:xfrm>
              <a:off x="3202402" y="6184900"/>
              <a:ext cx="1260000" cy="900000"/>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Prospects</a:t>
              </a:r>
            </a:p>
          </p:txBody>
        </p:sp>
        <p:sp>
          <p:nvSpPr>
            <p:cNvPr id="16" name="Magnetic Disk 15"/>
            <p:cNvSpPr/>
            <p:nvPr/>
          </p:nvSpPr>
          <p:spPr>
            <a:xfrm>
              <a:off x="2638522" y="4147820"/>
              <a:ext cx="1079999" cy="822960"/>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600"/>
                <a:t>Transaction Table</a:t>
              </a:r>
            </a:p>
          </p:txBody>
        </p:sp>
        <p:sp>
          <p:nvSpPr>
            <p:cNvPr id="17" name="Magnetic Disk 16"/>
            <p:cNvSpPr/>
            <p:nvPr/>
          </p:nvSpPr>
          <p:spPr>
            <a:xfrm>
              <a:off x="4010122" y="4147820"/>
              <a:ext cx="1079999" cy="822960"/>
            </a:xfrm>
            <a:prstGeom prst="flowChartMagneticDisk">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600"/>
                <a:t>Offers </a:t>
              </a:r>
            </a:p>
            <a:p>
              <a:pPr algn="ctr"/>
              <a:r>
                <a:rPr lang="en-US" sz="600"/>
                <a:t>Table</a:t>
              </a:r>
            </a:p>
          </p:txBody>
        </p:sp>
        <p:sp>
          <p:nvSpPr>
            <p:cNvPr id="18" name="Rectangle 17"/>
            <p:cNvSpPr/>
            <p:nvPr/>
          </p:nvSpPr>
          <p:spPr>
            <a:xfrm>
              <a:off x="5501102" y="0"/>
              <a:ext cx="6972300" cy="3822700"/>
            </a:xfrm>
            <a:prstGeom prst="rect">
              <a:avLst/>
            </a:prstGeom>
            <a:ln/>
          </p:spPr>
          <p:style>
            <a:lnRef idx="1">
              <a:schemeClr val="accent6"/>
            </a:lnRef>
            <a:fillRef idx="2">
              <a:schemeClr val="accent6"/>
            </a:fillRef>
            <a:effectRef idx="1">
              <a:schemeClr val="accent6"/>
            </a:effectRef>
            <a:fontRef idx="minor">
              <a:schemeClr val="dk1"/>
            </a:fontRef>
          </p:style>
          <p:txBody>
            <a:bodyPr wrap="square"/>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600"/>
                <a:t>Streaming One - Training</a:t>
              </a:r>
              <a:r>
                <a:rPr lang="en-US" sz="600" baseline="0"/>
                <a:t> Models</a:t>
              </a:r>
            </a:p>
            <a:p>
              <a:r>
                <a:rPr lang="en-US" sz="600" baseline="0"/>
                <a:t>(Re-train the model every 1 hour/day)</a:t>
              </a:r>
              <a:endParaRPr lang="en-US" sz="600"/>
            </a:p>
            <a:p>
              <a:endParaRPr lang="en-US" sz="600"/>
            </a:p>
          </p:txBody>
        </p:sp>
        <p:sp>
          <p:nvSpPr>
            <p:cNvPr id="19" name="Rectangle 18"/>
            <p:cNvSpPr/>
            <p:nvPr/>
          </p:nvSpPr>
          <p:spPr>
            <a:xfrm>
              <a:off x="5501102" y="3848100"/>
              <a:ext cx="6985000" cy="1295400"/>
            </a:xfrm>
            <a:prstGeom prst="rect">
              <a:avLst/>
            </a:prstGeom>
            <a:ln/>
          </p:spPr>
          <p:style>
            <a:lnRef idx="1">
              <a:schemeClr val="dk1"/>
            </a:lnRef>
            <a:fillRef idx="2">
              <a:schemeClr val="dk1"/>
            </a:fillRef>
            <a:effectRef idx="1">
              <a:schemeClr val="dk1"/>
            </a:effectRef>
            <a:fontRef idx="minor">
              <a:schemeClr val="dk1"/>
            </a:fontRef>
          </p:style>
          <p:txBody>
            <a:bodyPr wrap="square"/>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600"/>
                <a:t>Hard Drive</a:t>
              </a:r>
            </a:p>
            <a:p>
              <a:endParaRPr lang="en-US" sz="600"/>
            </a:p>
          </p:txBody>
        </p:sp>
        <p:sp>
          <p:nvSpPr>
            <p:cNvPr id="20" name="Rectangle 19"/>
            <p:cNvSpPr/>
            <p:nvPr/>
          </p:nvSpPr>
          <p:spPr>
            <a:xfrm>
              <a:off x="8980902" y="177800"/>
              <a:ext cx="3238500" cy="3416300"/>
            </a:xfrm>
            <a:prstGeom prst="rect">
              <a:avLst/>
            </a:prstGeom>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Memory</a:t>
              </a:r>
            </a:p>
          </p:txBody>
        </p:sp>
        <p:sp>
          <p:nvSpPr>
            <p:cNvPr id="21" name="Internal Storage 20"/>
            <p:cNvSpPr/>
            <p:nvPr/>
          </p:nvSpPr>
          <p:spPr>
            <a:xfrm>
              <a:off x="5813522" y="528320"/>
              <a:ext cx="1452880" cy="1109980"/>
            </a:xfrm>
            <a:prstGeom prst="flowChartInternalStorage">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a:t>
              </a:r>
              <a:r>
                <a:rPr lang="en-US" sz="600" baseline="0"/>
                <a:t> RDD Objects</a:t>
              </a:r>
              <a:endParaRPr lang="en-US" sz="600"/>
            </a:p>
          </p:txBody>
        </p:sp>
        <p:sp>
          <p:nvSpPr>
            <p:cNvPr id="22" name="Internal Storage 21"/>
            <p:cNvSpPr/>
            <p:nvPr/>
          </p:nvSpPr>
          <p:spPr>
            <a:xfrm>
              <a:off x="9953722" y="579120"/>
              <a:ext cx="1452880" cy="817880"/>
            </a:xfrm>
            <a:prstGeom prst="flowChartInternalStorage">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baseline="0"/>
                <a:t>Training Table</a:t>
              </a:r>
            </a:p>
            <a:p>
              <a:r>
                <a:rPr lang="en-US" sz="600" baseline="0"/>
                <a:t>(90 new features)</a:t>
              </a:r>
              <a:endParaRPr lang="en-US" sz="600"/>
            </a:p>
          </p:txBody>
        </p:sp>
        <p:sp>
          <p:nvSpPr>
            <p:cNvPr id="23" name="Striped Right Arrow 22"/>
            <p:cNvSpPr/>
            <p:nvPr/>
          </p:nvSpPr>
          <p:spPr>
            <a:xfrm>
              <a:off x="7456902" y="596900"/>
              <a:ext cx="2324100" cy="822960"/>
            </a:xfrm>
            <a:prstGeom prst="stripedRightArrow">
              <a:avLst/>
            </a:prstGeom>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a:t>
              </a:r>
              <a:r>
                <a:rPr lang="en-US" sz="600" baseline="0"/>
                <a:t> RDD Transformations</a:t>
              </a:r>
              <a:endParaRPr lang="en-US" sz="600"/>
            </a:p>
          </p:txBody>
        </p:sp>
        <p:sp>
          <p:nvSpPr>
            <p:cNvPr id="24" name="Striped Right Arrow 23"/>
            <p:cNvSpPr/>
            <p:nvPr/>
          </p:nvSpPr>
          <p:spPr>
            <a:xfrm rot="5400000">
              <a:off x="10219787" y="1555115"/>
              <a:ext cx="918210" cy="822960"/>
            </a:xfrm>
            <a:prstGeom prst="stripedRightArrow">
              <a:avLst/>
            </a:prstGeom>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 MLlib</a:t>
              </a:r>
            </a:p>
          </p:txBody>
        </p:sp>
        <p:sp>
          <p:nvSpPr>
            <p:cNvPr id="25" name="Cube 24"/>
            <p:cNvSpPr/>
            <p:nvPr/>
          </p:nvSpPr>
          <p:spPr>
            <a:xfrm>
              <a:off x="10791922" y="2433320"/>
              <a:ext cx="1080000" cy="900000"/>
            </a:xfrm>
            <a:prstGeom prst="cube">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Support</a:t>
              </a:r>
              <a:r>
                <a:rPr lang="en-US" sz="600" baseline="0"/>
                <a:t> </a:t>
              </a:r>
            </a:p>
            <a:p>
              <a:r>
                <a:rPr lang="en-US" sz="600" baseline="0"/>
                <a:t>Vector</a:t>
              </a:r>
            </a:p>
            <a:p>
              <a:r>
                <a:rPr lang="en-US" sz="600" baseline="0"/>
                <a:t>Machine</a:t>
              </a:r>
              <a:endParaRPr lang="en-US" sz="600"/>
            </a:p>
          </p:txBody>
        </p:sp>
        <p:sp>
          <p:nvSpPr>
            <p:cNvPr id="26" name="Cube 25"/>
            <p:cNvSpPr/>
            <p:nvPr/>
          </p:nvSpPr>
          <p:spPr>
            <a:xfrm>
              <a:off x="9336502" y="2451100"/>
              <a:ext cx="1080000" cy="900000"/>
            </a:xfrm>
            <a:prstGeom prst="cube">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Logistics Regression</a:t>
              </a:r>
            </a:p>
          </p:txBody>
        </p:sp>
        <p:sp>
          <p:nvSpPr>
            <p:cNvPr id="27" name="Folded Corner 26"/>
            <p:cNvSpPr/>
            <p:nvPr/>
          </p:nvSpPr>
          <p:spPr>
            <a:xfrm>
              <a:off x="7845522" y="4147820"/>
              <a:ext cx="1188000" cy="828000"/>
            </a:xfrm>
            <a:prstGeom prst="foldedCorner">
              <a:avLst/>
            </a:prstGeom>
            <a:solidFill>
              <a:schemeClr val="bg1">
                <a:lumMod val="50000"/>
              </a:schemeClr>
            </a:solidFill>
            <a:ln/>
          </p:spPr>
          <p:style>
            <a:lnRef idx="1">
              <a:schemeClr val="dk1"/>
            </a:lnRef>
            <a:fillRef idx="3">
              <a:schemeClr val="dk1"/>
            </a:fillRef>
            <a:effectRef idx="2">
              <a:schemeClr val="dk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Saved SVM Models </a:t>
              </a:r>
            </a:p>
            <a:p>
              <a:r>
                <a:rPr lang="en-US" sz="600"/>
                <a:t>(historical models kept)</a:t>
              </a:r>
            </a:p>
          </p:txBody>
        </p:sp>
        <p:sp>
          <p:nvSpPr>
            <p:cNvPr id="28" name="Folded Corner 27"/>
            <p:cNvSpPr/>
            <p:nvPr/>
          </p:nvSpPr>
          <p:spPr>
            <a:xfrm>
              <a:off x="6428202" y="4152900"/>
              <a:ext cx="1188000" cy="828000"/>
            </a:xfrm>
            <a:prstGeom prst="foldedCorner">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Saved LG</a:t>
              </a:r>
              <a:r>
                <a:rPr lang="en-US" sz="600" baseline="0"/>
                <a:t> Models</a:t>
              </a:r>
            </a:p>
            <a:p>
              <a:pPr algn="l"/>
              <a:r>
                <a:rPr lang="en-US" sz="600" baseline="0"/>
                <a:t>(historical models kept)</a:t>
              </a:r>
              <a:endParaRPr lang="en-US" sz="600"/>
            </a:p>
          </p:txBody>
        </p:sp>
        <p:sp>
          <p:nvSpPr>
            <p:cNvPr id="29" name="Bent-Up Arrow 28"/>
            <p:cNvSpPr/>
            <p:nvPr/>
          </p:nvSpPr>
          <p:spPr>
            <a:xfrm rot="10800000">
              <a:off x="7380702" y="2819400"/>
              <a:ext cx="1808480" cy="1346200"/>
            </a:xfrm>
            <a:prstGeom prst="bentUpArrow">
              <a:avLst/>
            </a:prstGeom>
            <a:ln/>
          </p:spPr>
          <p:style>
            <a:lnRef idx="1">
              <a:schemeClr val="accent6"/>
            </a:lnRef>
            <a:fillRef idx="3">
              <a:schemeClr val="accent6"/>
            </a:fillRef>
            <a:effectRef idx="2">
              <a:schemeClr val="accent6"/>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600"/>
            </a:p>
          </p:txBody>
        </p:sp>
        <p:sp>
          <p:nvSpPr>
            <p:cNvPr id="30" name="Internal Storage 29"/>
            <p:cNvSpPr/>
            <p:nvPr/>
          </p:nvSpPr>
          <p:spPr>
            <a:xfrm>
              <a:off x="5958302" y="7810500"/>
              <a:ext cx="1452880" cy="1109980"/>
            </a:xfrm>
            <a:prstGeom prst="flowChartInternalStorage">
              <a:avLst/>
            </a:prstGeom>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a:t>
              </a:r>
              <a:r>
                <a:rPr lang="en-US" sz="600" baseline="0"/>
                <a:t> RDD Objects</a:t>
              </a:r>
              <a:endParaRPr lang="en-US" sz="600"/>
            </a:p>
          </p:txBody>
        </p:sp>
        <p:sp>
          <p:nvSpPr>
            <p:cNvPr id="31" name="Internal Storage 30"/>
            <p:cNvSpPr/>
            <p:nvPr/>
          </p:nvSpPr>
          <p:spPr>
            <a:xfrm>
              <a:off x="9996902" y="7975600"/>
              <a:ext cx="1452880" cy="828000"/>
            </a:xfrm>
            <a:prstGeom prst="flowChartInternalStorage">
              <a:avLst/>
            </a:prstGeom>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baseline="0"/>
                <a:t>Training Table</a:t>
              </a:r>
            </a:p>
            <a:p>
              <a:r>
                <a:rPr lang="en-US" sz="600" baseline="0"/>
                <a:t>(90 new features)</a:t>
              </a:r>
              <a:endParaRPr lang="en-US" sz="600"/>
            </a:p>
          </p:txBody>
        </p:sp>
        <p:sp>
          <p:nvSpPr>
            <p:cNvPr id="32" name="Striped Right Arrow 31"/>
            <p:cNvSpPr/>
            <p:nvPr/>
          </p:nvSpPr>
          <p:spPr>
            <a:xfrm>
              <a:off x="7601682" y="7929880"/>
              <a:ext cx="2324100" cy="822960"/>
            </a:xfrm>
            <a:prstGeom prst="stripedRightArrow">
              <a:avLst/>
            </a:prstGeom>
            <a:ln/>
          </p:spPr>
          <p:style>
            <a:lnRef idx="1">
              <a:schemeClr val="accent4"/>
            </a:lnRef>
            <a:fillRef idx="3">
              <a:schemeClr val="accent4"/>
            </a:fillRef>
            <a:effectRef idx="2">
              <a:schemeClr val="accent4"/>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a:t>
              </a:r>
              <a:r>
                <a:rPr lang="en-US" sz="600" baseline="0"/>
                <a:t> RDD Transformations</a:t>
              </a:r>
              <a:endParaRPr lang="en-US" sz="600"/>
            </a:p>
          </p:txBody>
        </p:sp>
        <p:sp>
          <p:nvSpPr>
            <p:cNvPr id="33" name="Bent-Up Arrow 32"/>
            <p:cNvSpPr/>
            <p:nvPr/>
          </p:nvSpPr>
          <p:spPr>
            <a:xfrm rot="5400000">
              <a:off x="7463252" y="5124450"/>
              <a:ext cx="1803400" cy="1714500"/>
            </a:xfrm>
            <a:prstGeom prst="bentUpArrow">
              <a:avLst/>
            </a:prstGeom>
            <a:ln/>
          </p:spPr>
          <p:style>
            <a:lnRef idx="1">
              <a:schemeClr val="accent4"/>
            </a:lnRef>
            <a:fillRef idx="3">
              <a:schemeClr val="accent4"/>
            </a:fillRef>
            <a:effectRef idx="2">
              <a:schemeClr val="accent4"/>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600"/>
            </a:p>
          </p:txBody>
        </p:sp>
        <p:sp>
          <p:nvSpPr>
            <p:cNvPr id="34" name="Cube 33"/>
            <p:cNvSpPr/>
            <p:nvPr/>
          </p:nvSpPr>
          <p:spPr>
            <a:xfrm>
              <a:off x="10855422" y="6052820"/>
              <a:ext cx="1080000" cy="900000"/>
            </a:xfrm>
            <a:prstGeom prst="cube">
              <a:avLst/>
            </a:prstGeom>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Support</a:t>
              </a:r>
              <a:r>
                <a:rPr lang="en-US" sz="600" baseline="0"/>
                <a:t> </a:t>
              </a:r>
            </a:p>
            <a:p>
              <a:r>
                <a:rPr lang="en-US" sz="600" baseline="0"/>
                <a:t>Vector</a:t>
              </a:r>
            </a:p>
            <a:p>
              <a:r>
                <a:rPr lang="en-US" sz="600" baseline="0"/>
                <a:t>Machine</a:t>
              </a:r>
              <a:endParaRPr lang="en-US" sz="600"/>
            </a:p>
          </p:txBody>
        </p:sp>
        <p:sp>
          <p:nvSpPr>
            <p:cNvPr id="35" name="Cube 34"/>
            <p:cNvSpPr/>
            <p:nvPr/>
          </p:nvSpPr>
          <p:spPr>
            <a:xfrm>
              <a:off x="9412702" y="6070600"/>
              <a:ext cx="1080000" cy="900000"/>
            </a:xfrm>
            <a:prstGeom prst="cube">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Logistics Regression</a:t>
              </a:r>
            </a:p>
          </p:txBody>
        </p:sp>
        <p:sp>
          <p:nvSpPr>
            <p:cNvPr id="36" name="Striped Right Arrow 35"/>
            <p:cNvSpPr/>
            <p:nvPr/>
          </p:nvSpPr>
          <p:spPr>
            <a:xfrm rot="16200000">
              <a:off x="10235027" y="6962775"/>
              <a:ext cx="930910" cy="822960"/>
            </a:xfrm>
            <a:prstGeom prst="stripedRightArrow">
              <a:avLst/>
            </a:prstGeom>
            <a:ln/>
          </p:spPr>
          <p:style>
            <a:lnRef idx="1">
              <a:schemeClr val="accent4"/>
            </a:lnRef>
            <a:fillRef idx="3">
              <a:schemeClr val="accent4"/>
            </a:fillRef>
            <a:effectRef idx="2">
              <a:schemeClr val="accent4"/>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 MLlib</a:t>
              </a:r>
            </a:p>
          </p:txBody>
        </p:sp>
        <p:sp>
          <p:nvSpPr>
            <p:cNvPr id="37" name="Striped Right Arrow 36"/>
            <p:cNvSpPr/>
            <p:nvPr/>
          </p:nvSpPr>
          <p:spPr>
            <a:xfrm rot="16200000">
              <a:off x="10268682" y="5074920"/>
              <a:ext cx="939800" cy="822960"/>
            </a:xfrm>
            <a:prstGeom prst="stripedRightArrow">
              <a:avLst/>
            </a:prstGeom>
            <a:ln/>
          </p:spPr>
          <p:style>
            <a:lnRef idx="1">
              <a:schemeClr val="accent4"/>
            </a:lnRef>
            <a:fillRef idx="3">
              <a:schemeClr val="accent4"/>
            </a:fillRef>
            <a:effectRef idx="2">
              <a:schemeClr val="accent4"/>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Predict</a:t>
              </a:r>
            </a:p>
          </p:txBody>
        </p:sp>
        <p:sp>
          <p:nvSpPr>
            <p:cNvPr id="38" name="Multidocument 37"/>
            <p:cNvSpPr/>
            <p:nvPr/>
          </p:nvSpPr>
          <p:spPr>
            <a:xfrm>
              <a:off x="10187402" y="4127500"/>
              <a:ext cx="1219200" cy="863600"/>
            </a:xfrm>
            <a:prstGeom prst="flowChartMultidocument">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600"/>
                <a:t>Predictions</a:t>
              </a:r>
            </a:p>
            <a:p>
              <a:pPr algn="l"/>
              <a:r>
                <a:rPr lang="en-US" sz="600"/>
                <a:t>(historical</a:t>
              </a:r>
              <a:r>
                <a:rPr lang="en-US" sz="600" baseline="0"/>
                <a:t> files kept)</a:t>
              </a:r>
              <a:endParaRPr lang="en-US" sz="600"/>
            </a:p>
          </p:txBody>
        </p:sp>
        <p:sp>
          <p:nvSpPr>
            <p:cNvPr id="39" name="Striped Right Arrow 38"/>
            <p:cNvSpPr/>
            <p:nvPr/>
          </p:nvSpPr>
          <p:spPr>
            <a:xfrm>
              <a:off x="11652982" y="4097020"/>
              <a:ext cx="1645920" cy="822960"/>
            </a:xfrm>
            <a:prstGeom prst="stripedRightArrow">
              <a:avLst/>
            </a:prstGeom>
            <a:ln/>
          </p:spPr>
          <p:style>
            <a:lnRef idx="1">
              <a:schemeClr val="accent2"/>
            </a:lnRef>
            <a:fillRef idx="3">
              <a:schemeClr val="accent2"/>
            </a:fillRef>
            <a:effectRef idx="2">
              <a:schemeClr val="accent2"/>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Campaign</a:t>
              </a:r>
              <a:r>
                <a:rPr lang="en-US" sz="600" baseline="0"/>
                <a:t> Strategy</a:t>
              </a:r>
            </a:p>
            <a:p>
              <a:r>
                <a:rPr lang="en-US" sz="600" baseline="0"/>
                <a:t>Sending Offers</a:t>
              </a:r>
              <a:endParaRPr lang="en-US" sz="600"/>
            </a:p>
          </p:txBody>
        </p:sp>
        <p:sp>
          <p:nvSpPr>
            <p:cNvPr id="40" name="Bent-Up Arrow 39"/>
            <p:cNvSpPr/>
            <p:nvPr/>
          </p:nvSpPr>
          <p:spPr>
            <a:xfrm rot="5400000">
              <a:off x="3984722" y="6863080"/>
              <a:ext cx="1460500" cy="2136140"/>
            </a:xfrm>
            <a:prstGeom prst="bentUpArrow">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 Context I/O</a:t>
              </a:r>
            </a:p>
            <a:p>
              <a:endParaRPr lang="en-US" sz="600"/>
            </a:p>
          </p:txBody>
        </p:sp>
        <p:sp>
          <p:nvSpPr>
            <p:cNvPr id="41" name="Bent-Up Arrow 40"/>
            <p:cNvSpPr/>
            <p:nvPr/>
          </p:nvSpPr>
          <p:spPr>
            <a:xfrm rot="5400000" flipH="1">
              <a:off x="4041872" y="328930"/>
              <a:ext cx="1358900" cy="1971040"/>
            </a:xfrm>
            <a:prstGeom prst="bentUpArrow">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Spark Context I/O</a:t>
              </a:r>
            </a:p>
            <a:p>
              <a:endParaRPr lang="en-US" sz="600"/>
            </a:p>
          </p:txBody>
        </p:sp>
        <p:sp>
          <p:nvSpPr>
            <p:cNvPr id="42" name="Striped Right Arrow 41"/>
            <p:cNvSpPr/>
            <p:nvPr/>
          </p:nvSpPr>
          <p:spPr>
            <a:xfrm rot="5400000">
              <a:off x="3338927" y="5121275"/>
              <a:ext cx="1057910" cy="822960"/>
            </a:xfrm>
            <a:prstGeom prst="stripedRightArrow">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Table Join</a:t>
              </a:r>
            </a:p>
          </p:txBody>
        </p:sp>
        <p:sp>
          <p:nvSpPr>
            <p:cNvPr id="43" name="Striped Right Arrow 42"/>
            <p:cNvSpPr/>
            <p:nvPr/>
          </p:nvSpPr>
          <p:spPr>
            <a:xfrm rot="16200000">
              <a:off x="3313527" y="3165475"/>
              <a:ext cx="1057910" cy="822960"/>
            </a:xfrm>
            <a:prstGeom prst="stripedRightArrow">
              <a:avLst/>
            </a:prstGeom>
            <a:ln/>
          </p:spPr>
          <p:style>
            <a:lnRef idx="1">
              <a:schemeClr val="accent1"/>
            </a:lnRef>
            <a:fillRef idx="3">
              <a:schemeClr val="accent1"/>
            </a:fillRef>
            <a:effectRef idx="2">
              <a:schemeClr val="accent1"/>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Table Join</a:t>
              </a:r>
            </a:p>
          </p:txBody>
        </p:sp>
        <p:pic>
          <p:nvPicPr>
            <p:cNvPr id="44" name="Picture 43"/>
            <p:cNvPicPr>
              <a:picLocks noChangeAspect="1"/>
            </p:cNvPicPr>
            <p:nvPr/>
          </p:nvPicPr>
          <p:blipFill>
            <a:blip r:embed="rId3"/>
            <a:stretch>
              <a:fillRect/>
            </a:stretch>
          </p:blipFill>
          <p:spPr>
            <a:xfrm>
              <a:off x="116302" y="5913366"/>
              <a:ext cx="1257808" cy="1450601"/>
            </a:xfrm>
            <a:prstGeom prst="rect">
              <a:avLst/>
            </a:prstGeom>
          </p:spPr>
        </p:pic>
        <p:sp>
          <p:nvSpPr>
            <p:cNvPr id="45" name="Striped Right Arrow 44"/>
            <p:cNvSpPr/>
            <p:nvPr/>
          </p:nvSpPr>
          <p:spPr>
            <a:xfrm>
              <a:off x="1373602" y="6223000"/>
              <a:ext cx="1676400" cy="822960"/>
            </a:xfrm>
            <a:prstGeom prst="stripedRightArrow">
              <a:avLst/>
            </a:prstGeom>
            <a:ln/>
          </p:spPr>
          <p:style>
            <a:lnRef idx="1">
              <a:schemeClr val="accent2"/>
            </a:lnRef>
            <a:fillRef idx="3">
              <a:schemeClr val="accent2"/>
            </a:fillRef>
            <a:effectRef idx="2">
              <a:schemeClr val="accent2"/>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New Customers</a:t>
              </a:r>
            </a:p>
          </p:txBody>
        </p:sp>
        <p:pic>
          <p:nvPicPr>
            <p:cNvPr id="46" name="Picture 45"/>
            <p:cNvPicPr>
              <a:picLocks noChangeAspect="1"/>
            </p:cNvPicPr>
            <p:nvPr/>
          </p:nvPicPr>
          <p:blipFill>
            <a:blip r:embed="rId4"/>
            <a:stretch>
              <a:fillRect/>
            </a:stretch>
          </p:blipFill>
          <p:spPr>
            <a:xfrm>
              <a:off x="13337002" y="4279900"/>
              <a:ext cx="1308100" cy="615727"/>
            </a:xfrm>
            <a:prstGeom prst="rect">
              <a:avLst/>
            </a:prstGeom>
          </p:spPr>
        </p:pic>
        <p:pic>
          <p:nvPicPr>
            <p:cNvPr id="47" name="Picture 46"/>
            <p:cNvPicPr>
              <a:picLocks noChangeAspect="1"/>
            </p:cNvPicPr>
            <p:nvPr/>
          </p:nvPicPr>
          <p:blipFill>
            <a:blip r:embed="rId4"/>
            <a:stretch>
              <a:fillRect/>
            </a:stretch>
          </p:blipFill>
          <p:spPr>
            <a:xfrm>
              <a:off x="0" y="2197100"/>
              <a:ext cx="1421353" cy="669035"/>
            </a:xfrm>
            <a:prstGeom prst="rect">
              <a:avLst/>
            </a:prstGeom>
          </p:spPr>
        </p:pic>
        <p:sp>
          <p:nvSpPr>
            <p:cNvPr id="48" name="Striped Right Arrow 47"/>
            <p:cNvSpPr/>
            <p:nvPr/>
          </p:nvSpPr>
          <p:spPr>
            <a:xfrm>
              <a:off x="1475202" y="2120900"/>
              <a:ext cx="1676400" cy="822960"/>
            </a:xfrm>
            <a:prstGeom prst="stripedRightArrow">
              <a:avLst/>
            </a:prstGeom>
            <a:ln/>
          </p:spPr>
          <p:style>
            <a:lnRef idx="1">
              <a:schemeClr val="accent2"/>
            </a:lnRef>
            <a:fillRef idx="3">
              <a:schemeClr val="accent2"/>
            </a:fillRef>
            <a:effectRef idx="2">
              <a:schemeClr val="accent2"/>
            </a:effectRef>
            <a:fontRef idx="minor">
              <a:schemeClr val="lt1"/>
            </a:fontRef>
          </p:style>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600"/>
                <a:t>New Transactions</a:t>
              </a:r>
            </a:p>
          </p:txBody>
        </p:sp>
      </p:grpSp>
    </p:spTree>
    <p:extLst>
      <p:ext uri="{BB962C8B-B14F-4D97-AF65-F5344CB8AC3E}">
        <p14:creationId xmlns:p14="http://schemas.microsoft.com/office/powerpoint/2010/main" val="424473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6" name="Group 15"/>
          <p:cNvGrpSpPr/>
          <p:nvPr/>
        </p:nvGrpSpPr>
        <p:grpSpPr>
          <a:xfrm>
            <a:off x="202049" y="60280"/>
            <a:ext cx="6401946" cy="860386"/>
            <a:chOff x="0" y="0"/>
            <a:chExt cx="7353300" cy="2743200"/>
          </a:xfrm>
        </p:grpSpPr>
        <p:graphicFrame>
          <p:nvGraphicFramePr>
            <p:cNvPr id="17" name="Diagram 16"/>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ight Arrow 17"/>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9" name="Right Arrow 18"/>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graphicFrame>
        <p:nvGraphicFramePr>
          <p:cNvPr id="21" name="Table 20"/>
          <p:cNvGraphicFramePr>
            <a:graphicFrameLocks noGrp="1"/>
          </p:cNvGraphicFramePr>
          <p:nvPr>
            <p:extLst>
              <p:ext uri="{D42A27DB-BD31-4B8C-83A1-F6EECF244321}">
                <p14:modId xmlns:p14="http://schemas.microsoft.com/office/powerpoint/2010/main" val="366681922"/>
              </p:ext>
            </p:extLst>
          </p:nvPr>
        </p:nvGraphicFramePr>
        <p:xfrm>
          <a:off x="905129" y="1082621"/>
          <a:ext cx="6726472" cy="1524000"/>
        </p:xfrm>
        <a:graphic>
          <a:graphicData uri="http://schemas.openxmlformats.org/drawingml/2006/table">
            <a:tbl>
              <a:tblPr/>
              <a:tblGrid>
                <a:gridCol w="6726472"/>
              </a:tblGrid>
              <a:tr h="190500">
                <a:tc>
                  <a:txBody>
                    <a:bodyPr/>
                    <a:lstStyle/>
                    <a:p>
                      <a:pPr algn="l" fontAlgn="b"/>
                      <a:r>
                        <a:rPr lang="en-US" sz="1100" b="0" i="1" u="none" strike="noStrike" dirty="0">
                          <a:solidFill>
                            <a:srgbClr val="FFFFFF"/>
                          </a:solidFill>
                          <a:effectLst/>
                          <a:latin typeface="Helvetica Neue"/>
                        </a:rPr>
                        <a:t>Train/Test History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A unique id representing a customer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An integer representing a store chain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offer</a:t>
                      </a:r>
                      <a:r>
                        <a:rPr lang="en-US" sz="1100" b="0" i="0" u="none" strike="noStrike" dirty="0">
                          <a:solidFill>
                            <a:srgbClr val="555555"/>
                          </a:solidFill>
                          <a:effectLst/>
                          <a:latin typeface="Helvetica Neue"/>
                        </a:rPr>
                        <a:t> - An id representing a certain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market</a:t>
                      </a:r>
                      <a:r>
                        <a:rPr lang="en-US" sz="1100" b="0" i="0" u="none" strike="noStrike">
                          <a:solidFill>
                            <a:srgbClr val="555555"/>
                          </a:solidFill>
                          <a:effectLst/>
                          <a:latin typeface="Helvetica Neue"/>
                        </a:rPr>
                        <a:t> - An id representing a geographical region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repeattrips</a:t>
                      </a:r>
                      <a:r>
                        <a:rPr lang="en-US" sz="1100" b="0" i="0" u="none" strike="noStrike">
                          <a:solidFill>
                            <a:srgbClr val="555555"/>
                          </a:solidFill>
                          <a:effectLst/>
                          <a:latin typeface="Helvetica Neue"/>
                        </a:rPr>
                        <a:t> - The number of times the customer made a repeat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repeater</a:t>
                      </a:r>
                      <a:r>
                        <a:rPr lang="en-US" sz="1100" b="0" i="0" u="none" strike="noStrike">
                          <a:solidFill>
                            <a:srgbClr val="555555"/>
                          </a:solidFill>
                          <a:effectLst/>
                          <a:latin typeface="Helvetica Neue"/>
                        </a:rPr>
                        <a:t> - A boolean, equal to repeattrips &gt; 0</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offerdate</a:t>
                      </a:r>
                      <a:r>
                        <a:rPr lang="en-US" sz="1100" b="0" i="0" u="none" strike="noStrike" dirty="0">
                          <a:solidFill>
                            <a:srgbClr val="555555"/>
                          </a:solidFill>
                          <a:effectLst/>
                          <a:latin typeface="Helvetica Neue"/>
                        </a:rPr>
                        <a:t> - The date a customer received the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33990658"/>
              </p:ext>
            </p:extLst>
          </p:nvPr>
        </p:nvGraphicFramePr>
        <p:xfrm>
          <a:off x="916469" y="2720183"/>
          <a:ext cx="6715132" cy="2286000"/>
        </p:xfrm>
        <a:graphic>
          <a:graphicData uri="http://schemas.openxmlformats.org/drawingml/2006/table">
            <a:tbl>
              <a:tblPr/>
              <a:tblGrid>
                <a:gridCol w="6715132"/>
              </a:tblGrid>
              <a:tr h="190500">
                <a:tc>
                  <a:txBody>
                    <a:bodyPr/>
                    <a:lstStyle/>
                    <a:p>
                      <a:pPr algn="l" fontAlgn="b"/>
                      <a:r>
                        <a:rPr lang="en-US" sz="1100" b="0" i="1" u="none" strike="noStrike">
                          <a:solidFill>
                            <a:srgbClr val="FFFFFF"/>
                          </a:solidFill>
                          <a:effectLst/>
                          <a:latin typeface="Helvetica Neue"/>
                        </a:rPr>
                        <a:t>transactions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dept</a:t>
                      </a:r>
                      <a:r>
                        <a:rPr lang="en-US" sz="1100" b="0" i="0" u="none" strike="noStrike" dirty="0">
                          <a:solidFill>
                            <a:srgbClr val="555555"/>
                          </a:solidFill>
                          <a:effectLst/>
                          <a:latin typeface="Helvetica Neue"/>
                        </a:rPr>
                        <a:t> - An aggregate grouping of the Category (e.g.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category</a:t>
                      </a:r>
                      <a:r>
                        <a:rPr lang="en-US" sz="1100" b="0" i="0" u="none" strike="noStrike">
                          <a:solidFill>
                            <a:srgbClr val="555555"/>
                          </a:solidFill>
                          <a:effectLst/>
                          <a:latin typeface="Helvetica Neue"/>
                        </a:rPr>
                        <a:t> - The product category (e.g. sparkling water)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a:t>
                      </a:r>
                      <a:r>
                        <a:rPr lang="en-US" sz="1100" b="0" i="0" u="none" strike="noStrike">
                          <a:solidFill>
                            <a:srgbClr val="555555"/>
                          </a:solidFill>
                          <a:effectLst/>
                          <a:latin typeface="Helvetica Neue"/>
                        </a:rPr>
                        <a:t> - An id of the company that sells the item</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brand</a:t>
                      </a:r>
                      <a:r>
                        <a:rPr lang="en-US" sz="1100" b="0" i="0" u="none" strike="noStrike">
                          <a:solidFill>
                            <a:srgbClr val="555555"/>
                          </a:solidFill>
                          <a:effectLst/>
                          <a:latin typeface="Helvetica Neue"/>
                        </a:rPr>
                        <a:t> - An id of the brand to which the item belongs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date</a:t>
                      </a:r>
                      <a:r>
                        <a:rPr lang="en-US" sz="1100" b="0" i="0" u="none" strike="noStrike">
                          <a:solidFill>
                            <a:srgbClr val="555555"/>
                          </a:solidFill>
                          <a:effectLst/>
                          <a:latin typeface="Helvetica Neue"/>
                        </a:rPr>
                        <a:t> - The date of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productsize</a:t>
                      </a:r>
                      <a:r>
                        <a:rPr lang="en-US" sz="1100" b="0" i="0" u="none" strike="noStrike" dirty="0">
                          <a:solidFill>
                            <a:srgbClr val="555555"/>
                          </a:solidFill>
                          <a:effectLst/>
                          <a:latin typeface="Helvetica Neue"/>
                        </a:rPr>
                        <a:t> - The amount of the product purchase (e.g. 16 </a:t>
                      </a:r>
                      <a:r>
                        <a:rPr lang="en-US" sz="1100" b="0" i="0" u="none" strike="noStrike" dirty="0" err="1">
                          <a:solidFill>
                            <a:srgbClr val="555555"/>
                          </a:solidFill>
                          <a:effectLst/>
                          <a:latin typeface="Helvetica Neue"/>
                        </a:rPr>
                        <a:t>oz</a:t>
                      </a:r>
                      <a:r>
                        <a:rPr lang="en-US" sz="1100" b="0" i="0" u="none" strike="noStrike" dirty="0">
                          <a:solidFill>
                            <a:srgbClr val="555555"/>
                          </a:solidFill>
                          <a:effectLst/>
                          <a:latin typeface="Helvetica Neue"/>
                        </a:rPr>
                        <a:t> of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productmeasure</a:t>
                      </a:r>
                      <a:r>
                        <a:rPr lang="en-US" sz="1100" b="0" i="0" u="none" strike="noStrike">
                          <a:solidFill>
                            <a:srgbClr val="555555"/>
                          </a:solidFill>
                          <a:effectLst/>
                          <a:latin typeface="Helvetica Neue"/>
                        </a:rPr>
                        <a:t> - The units of the product purchase (e.g. ounces)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purchasequantity</a:t>
                      </a:r>
                      <a:r>
                        <a:rPr lang="en-US" sz="1100" b="0" i="0" u="none" strike="noStrike">
                          <a:solidFill>
                            <a:srgbClr val="555555"/>
                          </a:solidFill>
                          <a:effectLst/>
                          <a:latin typeface="Helvetica Neue"/>
                        </a:rPr>
                        <a:t> - The number of units purchased</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purchaseamount</a:t>
                      </a:r>
                      <a:r>
                        <a:rPr lang="en-US" sz="1100" b="0" i="0" u="none" strike="noStrike" dirty="0">
                          <a:solidFill>
                            <a:srgbClr val="555555"/>
                          </a:solidFill>
                          <a:effectLst/>
                          <a:latin typeface="Helvetica Neue"/>
                        </a:rPr>
                        <a:t> - The dollar amount of the purchase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155997402"/>
              </p:ext>
            </p:extLst>
          </p:nvPr>
        </p:nvGraphicFramePr>
        <p:xfrm>
          <a:off x="916469" y="5095186"/>
          <a:ext cx="6715132" cy="1323340"/>
        </p:xfrm>
        <a:graphic>
          <a:graphicData uri="http://schemas.openxmlformats.org/drawingml/2006/table">
            <a:tbl>
              <a:tblPr/>
              <a:tblGrid>
                <a:gridCol w="6715132"/>
              </a:tblGrid>
              <a:tr h="0">
                <a:tc>
                  <a:txBody>
                    <a:bodyPr/>
                    <a:lstStyle/>
                    <a:p>
                      <a:pPr algn="l" fontAlgn="b"/>
                      <a:r>
                        <a:rPr lang="en-US" sz="1100" b="0" i="1" u="none" strike="noStrike" dirty="0">
                          <a:solidFill>
                            <a:srgbClr val="FFFFFF"/>
                          </a:solidFill>
                          <a:effectLst/>
                          <a:latin typeface="Helvetica Neue"/>
                        </a:rPr>
                        <a:t>offers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offer</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category </a:t>
                      </a:r>
                      <a:r>
                        <a:rPr lang="en-US" sz="1100" b="0" i="0" u="none" strike="noStrike" dirty="0">
                          <a:solidFill>
                            <a:srgbClr val="555555"/>
                          </a:solidFill>
                          <a:effectLst/>
                          <a:latin typeface="Helvetica Neue"/>
                        </a:rPr>
                        <a:t>-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quantity</a:t>
                      </a:r>
                      <a:r>
                        <a:rPr lang="en-US" sz="1100" b="0" i="0" u="none" strike="noStrike">
                          <a:solidFill>
                            <a:srgbClr val="555555"/>
                          </a:solidFill>
                          <a:effectLst/>
                          <a:latin typeface="Helvetica Neue"/>
                        </a:rPr>
                        <a:t> - The number of units one must purchase to get the discount</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 </a:t>
                      </a:r>
                      <a:r>
                        <a:rPr lang="en-US" sz="1100" b="0" i="0" u="none" strike="noStrike">
                          <a:solidFill>
                            <a:srgbClr val="555555"/>
                          </a:solidFill>
                          <a:effectLst/>
                          <a:latin typeface="Helvetica Neue"/>
                        </a:rPr>
                        <a:t>-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offervalue</a:t>
                      </a:r>
                      <a:r>
                        <a:rPr lang="en-US" sz="1100" b="0" i="0" u="none" strike="noStrike">
                          <a:solidFill>
                            <a:srgbClr val="555555"/>
                          </a:solidFill>
                          <a:effectLst/>
                          <a:latin typeface="Helvetica Neue"/>
                        </a:rPr>
                        <a:t> - The dollar value of the offer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brand</a:t>
                      </a:r>
                      <a:r>
                        <a:rPr lang="en-US" sz="1100" b="0" i="0" u="none" strike="noStrike" dirty="0">
                          <a:solidFill>
                            <a:srgbClr val="555555"/>
                          </a:solidFill>
                          <a:effectLst/>
                          <a:latin typeface="Helvetica Neue"/>
                        </a:rPr>
                        <a:t> -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5439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7" name="Group 6"/>
          <p:cNvGrpSpPr/>
          <p:nvPr/>
        </p:nvGrpSpPr>
        <p:grpSpPr>
          <a:xfrm>
            <a:off x="202049" y="60280"/>
            <a:ext cx="6401946" cy="860386"/>
            <a:chOff x="0" y="0"/>
            <a:chExt cx="7353300" cy="2743200"/>
          </a:xfrm>
        </p:grpSpPr>
        <p:graphicFrame>
          <p:nvGraphicFramePr>
            <p:cNvPr id="8" name="Diagram 7"/>
            <p:cNvGraphicFramePr/>
            <p:nvPr>
              <p:extLst>
                <p:ext uri="{D42A27DB-BD31-4B8C-83A1-F6EECF244321}">
                  <p14:modId xmlns:p14="http://schemas.microsoft.com/office/powerpoint/2010/main" val="1961461578"/>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1" name="Right Arrow 10"/>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pic>
        <p:nvPicPr>
          <p:cNvPr id="4" name="Picture 3" descr="Screen Shot 2015-09-19 at 11.50.2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90" y="4934092"/>
            <a:ext cx="2880000" cy="926271"/>
          </a:xfrm>
          <a:prstGeom prst="rect">
            <a:avLst/>
          </a:prstGeom>
        </p:spPr>
      </p:pic>
      <p:pic>
        <p:nvPicPr>
          <p:cNvPr id="5" name="Picture 4" descr="Screen Shot 2015-09-19 at 11.50.39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390" y="1392221"/>
            <a:ext cx="2880000" cy="1397073"/>
          </a:xfrm>
          <a:prstGeom prst="rect">
            <a:avLst/>
          </a:prstGeom>
        </p:spPr>
      </p:pic>
      <p:pic>
        <p:nvPicPr>
          <p:cNvPr id="6" name="Picture 5" descr="Screen Shot 2015-09-19 at 11.50.47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390" y="3382597"/>
            <a:ext cx="2880000" cy="819512"/>
          </a:xfrm>
          <a:prstGeom prst="rect">
            <a:avLst/>
          </a:prstGeom>
        </p:spPr>
      </p:pic>
      <p:pic>
        <p:nvPicPr>
          <p:cNvPr id="13" name="Picture 12"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1232632"/>
            <a:ext cx="812539" cy="1432414"/>
          </a:xfrm>
          <a:prstGeom prst="rect">
            <a:avLst/>
          </a:prstGeom>
        </p:spPr>
      </p:pic>
      <p:pic>
        <p:nvPicPr>
          <p:cNvPr id="21" name="Picture 20"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2995612"/>
            <a:ext cx="812539" cy="1432414"/>
          </a:xfrm>
          <a:prstGeom prst="rect">
            <a:avLst/>
          </a:prstGeom>
        </p:spPr>
      </p:pic>
      <p:pic>
        <p:nvPicPr>
          <p:cNvPr id="22" name="Picture 21"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4724303"/>
            <a:ext cx="812539" cy="1432414"/>
          </a:xfrm>
          <a:prstGeom prst="rect">
            <a:avLst/>
          </a:prstGeom>
        </p:spPr>
      </p:pic>
      <p:pic>
        <p:nvPicPr>
          <p:cNvPr id="14" name="Picture 13"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8928" y="1392221"/>
            <a:ext cx="2463800" cy="4343400"/>
          </a:xfrm>
          <a:prstGeom prst="rect">
            <a:avLst/>
          </a:prstGeom>
        </p:spPr>
      </p:pic>
      <p:sp>
        <p:nvSpPr>
          <p:cNvPr id="23" name="Right Arrow 22"/>
          <p:cNvSpPr/>
          <p:nvPr/>
        </p:nvSpPr>
        <p:spPr>
          <a:xfrm rot="2934591">
            <a:off x="2995292" y="2236129"/>
            <a:ext cx="1089523"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4" name="Right Arrow 23"/>
          <p:cNvSpPr/>
          <p:nvPr/>
        </p:nvSpPr>
        <p:spPr>
          <a:xfrm rot="21446425">
            <a:off x="3274940" y="3586805"/>
            <a:ext cx="724530"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5" name="Right Arrow 24"/>
          <p:cNvSpPr/>
          <p:nvPr/>
        </p:nvSpPr>
        <p:spPr>
          <a:xfrm rot="18156269">
            <a:off x="3020814" y="4758572"/>
            <a:ext cx="1176638"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p:txBody>
      </p:sp>
      <p:sp>
        <p:nvSpPr>
          <p:cNvPr id="26" name="Right Arrow 25"/>
          <p:cNvSpPr/>
          <p:nvPr/>
        </p:nvSpPr>
        <p:spPr>
          <a:xfrm rot="2934591">
            <a:off x="6374146" y="4475588"/>
            <a:ext cx="1296762"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Testing dataset</a:t>
            </a:r>
          </a:p>
          <a:p>
            <a:endParaRPr lang="en-US" sz="1000" b="1" dirty="0"/>
          </a:p>
        </p:txBody>
      </p:sp>
      <p:sp>
        <p:nvSpPr>
          <p:cNvPr id="27" name="Right Arrow 26"/>
          <p:cNvSpPr/>
          <p:nvPr/>
        </p:nvSpPr>
        <p:spPr>
          <a:xfrm>
            <a:off x="6545868" y="3400176"/>
            <a:ext cx="938293"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20% Split Validation</a:t>
            </a:r>
          </a:p>
          <a:p>
            <a:endParaRPr lang="en-US" sz="1000" b="1" dirty="0"/>
          </a:p>
        </p:txBody>
      </p:sp>
      <p:sp>
        <p:nvSpPr>
          <p:cNvPr id="28" name="Right Arrow 27"/>
          <p:cNvSpPr/>
          <p:nvPr/>
        </p:nvSpPr>
        <p:spPr>
          <a:xfrm rot="19133992">
            <a:off x="6429025" y="2618671"/>
            <a:ext cx="1264945"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50" b="1" dirty="0" smtClean="0"/>
              <a:t>80% Split </a:t>
            </a:r>
            <a:r>
              <a:rPr lang="en-US" sz="1000" b="1" dirty="0" smtClean="0"/>
              <a:t>Training</a:t>
            </a:r>
          </a:p>
          <a:p>
            <a:endParaRPr lang="en-US" sz="1050" b="1" dirty="0"/>
          </a:p>
        </p:txBody>
      </p:sp>
    </p:spTree>
    <p:extLst>
      <p:ext uri="{BB962C8B-B14F-4D97-AF65-F5344CB8AC3E}">
        <p14:creationId xmlns:p14="http://schemas.microsoft.com/office/powerpoint/2010/main" val="4224878338"/>
      </p:ext>
    </p:extLst>
  </p:cSld>
  <p:clrMapOvr>
    <a:masterClrMapping/>
  </p:clrMapOvr>
</p:sld>
</file>

<file path=ppt/theme/theme1.xml><?xml version="1.0" encoding="utf-8"?>
<a:theme xmlns:a="http://schemas.openxmlformats.org/drawingml/2006/main" name="Servian Hackathon 2015 Submissions - Pretty Toug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Servian Hackathon 2015 Submissions - Pretty Tough.potx</Template>
  <TotalTime>377</TotalTime>
  <Words>956</Words>
  <Application>Microsoft Macintosh PowerPoint</Application>
  <PresentationFormat>On-screen Show (4:3)</PresentationFormat>
  <Paragraphs>242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Servian Hackathon 2015 Submissions - Pretty Tough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Servian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Lucas</dc:creator>
  <cp:lastModifiedBy>Ivan Liu</cp:lastModifiedBy>
  <cp:revision>89</cp:revision>
  <dcterms:created xsi:type="dcterms:W3CDTF">2014-09-02T03:18:21Z</dcterms:created>
  <dcterms:modified xsi:type="dcterms:W3CDTF">2015-09-21T11:36:45Z</dcterms:modified>
</cp:coreProperties>
</file>